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1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64" r:id="rId4"/>
    <p:sldId id="265" r:id="rId5"/>
    <p:sldId id="285" r:id="rId6"/>
    <p:sldId id="286" r:id="rId7"/>
    <p:sldId id="284" r:id="rId8"/>
    <p:sldId id="283" r:id="rId9"/>
    <p:sldId id="289" r:id="rId10"/>
    <p:sldId id="287" r:id="rId11"/>
    <p:sldId id="258" r:id="rId12"/>
    <p:sldId id="267" r:id="rId13"/>
    <p:sldId id="268" r:id="rId14"/>
    <p:sldId id="280" r:id="rId15"/>
    <p:sldId id="275" r:id="rId16"/>
    <p:sldId id="282" r:id="rId17"/>
    <p:sldId id="270" r:id="rId18"/>
    <p:sldId id="273" r:id="rId19"/>
    <p:sldId id="272" r:id="rId20"/>
    <p:sldId id="269" r:id="rId21"/>
    <p:sldId id="274" r:id="rId22"/>
    <p:sldId id="288" r:id="rId23"/>
    <p:sldId id="281" r:id="rId24"/>
    <p:sldId id="277" r:id="rId25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041" autoAdjust="0"/>
  </p:normalViewPr>
  <p:slideViewPr>
    <p:cSldViewPr snapToGrid="0">
      <p:cViewPr varScale="1">
        <p:scale>
          <a:sx n="64" d="100"/>
          <a:sy n="64" d="100"/>
        </p:scale>
        <p:origin x="632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7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Modelo 90/10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inglés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Kinder</c:v>
                </c:pt>
                <c:pt idx="1">
                  <c:v>Primer</c:v>
                </c:pt>
                <c:pt idx="2">
                  <c:v>Segundo</c:v>
                </c:pt>
                <c:pt idx="3">
                  <c:v>Tercero</c:v>
                </c:pt>
                <c:pt idx="4">
                  <c:v>Cuarto</c:v>
                </c:pt>
                <c:pt idx="5">
                  <c:v>Quinto</c:v>
                </c:pt>
                <c:pt idx="6">
                  <c:v>Sexto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20</c:v>
                </c:pt>
                <c:pt idx="3">
                  <c:v>20</c:v>
                </c:pt>
                <c:pt idx="4">
                  <c:v>40</c:v>
                </c:pt>
                <c:pt idx="5">
                  <c:v>50</c:v>
                </c:pt>
                <c:pt idx="6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1C-4A81-AE86-A4C9DF92C9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espanol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Kinder</c:v>
                </c:pt>
                <c:pt idx="1">
                  <c:v>Primer</c:v>
                </c:pt>
                <c:pt idx="2">
                  <c:v>Segundo</c:v>
                </c:pt>
                <c:pt idx="3">
                  <c:v>Tercero</c:v>
                </c:pt>
                <c:pt idx="4">
                  <c:v>Cuarto</c:v>
                </c:pt>
                <c:pt idx="5">
                  <c:v>Quinto</c:v>
                </c:pt>
                <c:pt idx="6">
                  <c:v>Sexto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90</c:v>
                </c:pt>
                <c:pt idx="1">
                  <c:v>90</c:v>
                </c:pt>
                <c:pt idx="2">
                  <c:v>80</c:v>
                </c:pt>
                <c:pt idx="3">
                  <c:v>80</c:v>
                </c:pt>
                <c:pt idx="4">
                  <c:v>60</c:v>
                </c:pt>
                <c:pt idx="5">
                  <c:v>50</c:v>
                </c:pt>
                <c:pt idx="6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1C-4A81-AE86-A4C9DF92C92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3114936"/>
        <c:axId val="183116504"/>
      </c:lineChart>
      <c:catAx>
        <c:axId val="18311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16504"/>
        <c:crosses val="autoZero"/>
        <c:auto val="1"/>
        <c:lblAlgn val="ctr"/>
        <c:lblOffset val="100"/>
        <c:noMultiLvlLbl val="0"/>
      </c:catAx>
      <c:valAx>
        <c:axId val="18311650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311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247874-BD94-41B8-B523-9BBAFDF3EFA4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CD849BC2-F1CB-4043-9AEB-CB16367D87B7}">
      <dgm:prSet phldrT="[Text]"/>
      <dgm:spPr/>
      <dgm:t>
        <a:bodyPr/>
        <a:lstStyle/>
        <a:p>
          <a:r>
            <a:rPr lang="en-US" dirty="0" err="1"/>
            <a:t>Nomas</a:t>
          </a:r>
          <a:r>
            <a:rPr lang="en-US" dirty="0"/>
            <a:t> </a:t>
          </a:r>
          <a:r>
            <a:rPr lang="en-US" dirty="0" err="1"/>
            <a:t>inglés</a:t>
          </a:r>
          <a:endParaRPr lang="en-US" dirty="0"/>
        </a:p>
      </dgm:t>
    </dgm:pt>
    <dgm:pt modelId="{87077D31-F363-4D14-838E-CA9BCDA9EB8C}" type="parTrans" cxnId="{74379439-32F9-4195-9FDE-AFACF4072113}">
      <dgm:prSet/>
      <dgm:spPr/>
      <dgm:t>
        <a:bodyPr/>
        <a:lstStyle/>
        <a:p>
          <a:endParaRPr lang="en-US"/>
        </a:p>
      </dgm:t>
    </dgm:pt>
    <dgm:pt modelId="{7AC7661D-A913-4B23-B02E-9C960F54AF6D}" type="sibTrans" cxnId="{74379439-32F9-4195-9FDE-AFACF4072113}">
      <dgm:prSet/>
      <dgm:spPr/>
      <dgm:t>
        <a:bodyPr/>
        <a:lstStyle/>
        <a:p>
          <a:endParaRPr lang="en-US"/>
        </a:p>
      </dgm:t>
    </dgm:pt>
    <dgm:pt modelId="{102125DF-9930-4BCA-AE4D-9B0A0D495611}">
      <dgm:prSet phldrT="[Text]"/>
      <dgm:spPr/>
      <dgm:t>
        <a:bodyPr/>
        <a:lstStyle/>
        <a:p>
          <a:r>
            <a:rPr lang="en-US" dirty="0" err="1"/>
            <a:t>Apoyo</a:t>
          </a:r>
          <a:r>
            <a:rPr lang="en-US" dirty="0"/>
            <a:t> en </a:t>
          </a:r>
          <a:r>
            <a:rPr lang="en-US" dirty="0" err="1"/>
            <a:t>espanol</a:t>
          </a:r>
          <a:endParaRPr lang="en-US" dirty="0"/>
        </a:p>
      </dgm:t>
    </dgm:pt>
    <dgm:pt modelId="{37B821E1-8204-43AA-928D-1DAA1FAD55DE}" type="parTrans" cxnId="{271C9CFC-58F1-417B-B2A6-23011FADE39E}">
      <dgm:prSet/>
      <dgm:spPr/>
      <dgm:t>
        <a:bodyPr/>
        <a:lstStyle/>
        <a:p>
          <a:endParaRPr lang="en-US"/>
        </a:p>
      </dgm:t>
    </dgm:pt>
    <dgm:pt modelId="{A7FC6C43-D168-4DDB-B50F-A8F6D380A7AD}" type="sibTrans" cxnId="{271C9CFC-58F1-417B-B2A6-23011FADE39E}">
      <dgm:prSet/>
      <dgm:spPr/>
      <dgm:t>
        <a:bodyPr/>
        <a:lstStyle/>
        <a:p>
          <a:endParaRPr lang="en-US"/>
        </a:p>
      </dgm:t>
    </dgm:pt>
    <dgm:pt modelId="{FBAEDBA2-EF04-49AF-91B4-F4A3FE024CAA}">
      <dgm:prSet phldrT="[Text]"/>
      <dgm:spPr/>
      <dgm:t>
        <a:bodyPr/>
        <a:lstStyle/>
        <a:p>
          <a:r>
            <a:rPr lang="en-US" dirty="0" err="1"/>
            <a:t>Dominar</a:t>
          </a:r>
          <a:r>
            <a:rPr lang="en-US" dirty="0"/>
            <a:t> dos </a:t>
          </a:r>
          <a:r>
            <a:rPr lang="en-US" dirty="0" err="1"/>
            <a:t>idiomas</a:t>
          </a:r>
          <a:endParaRPr lang="en-US" dirty="0"/>
        </a:p>
      </dgm:t>
    </dgm:pt>
    <dgm:pt modelId="{D1D079A4-F4A3-492F-8A62-3F03C9E6A34E}" type="parTrans" cxnId="{F1A2C70B-4369-4C23-ADB8-A1271837219B}">
      <dgm:prSet/>
      <dgm:spPr/>
      <dgm:t>
        <a:bodyPr/>
        <a:lstStyle/>
        <a:p>
          <a:endParaRPr lang="en-US"/>
        </a:p>
      </dgm:t>
    </dgm:pt>
    <dgm:pt modelId="{44494243-DD06-4DF8-A986-3A36D14A31FB}" type="sibTrans" cxnId="{F1A2C70B-4369-4C23-ADB8-A1271837219B}">
      <dgm:prSet/>
      <dgm:spPr/>
      <dgm:t>
        <a:bodyPr/>
        <a:lstStyle/>
        <a:p>
          <a:endParaRPr lang="en-US"/>
        </a:p>
      </dgm:t>
    </dgm:pt>
    <dgm:pt modelId="{EDA6F956-F81B-4F05-BD1F-751FBD3BCDED}" type="pres">
      <dgm:prSet presAssocID="{30247874-BD94-41B8-B523-9BBAFDF3EFA4}" presName="compositeShape" presStyleCnt="0">
        <dgm:presLayoutVars>
          <dgm:chMax val="7"/>
          <dgm:dir/>
          <dgm:resizeHandles val="exact"/>
        </dgm:presLayoutVars>
      </dgm:prSet>
      <dgm:spPr/>
    </dgm:pt>
    <dgm:pt modelId="{57FDDEA6-B1D2-4202-B7BC-9D549DE56A80}" type="pres">
      <dgm:prSet presAssocID="{30247874-BD94-41B8-B523-9BBAFDF3EFA4}" presName="wedge1" presStyleLbl="node1" presStyleIdx="0" presStyleCnt="3" custLinFactNeighborX="-3758" custLinFactNeighborY="28"/>
      <dgm:spPr/>
    </dgm:pt>
    <dgm:pt modelId="{BF59D9BD-A59D-4099-A844-5C2528386B6E}" type="pres">
      <dgm:prSet presAssocID="{30247874-BD94-41B8-B523-9BBAFDF3EFA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719C38E-CFE6-441C-9C4F-DE542D0992D7}" type="pres">
      <dgm:prSet presAssocID="{30247874-BD94-41B8-B523-9BBAFDF3EFA4}" presName="wedge2" presStyleLbl="node1" presStyleIdx="1" presStyleCnt="3"/>
      <dgm:spPr/>
    </dgm:pt>
    <dgm:pt modelId="{795D161F-D35F-4CCB-A5EA-9394348777CB}" type="pres">
      <dgm:prSet presAssocID="{30247874-BD94-41B8-B523-9BBAFDF3EFA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B5EE8D5-6D74-4A5A-A857-C943DC18DB09}" type="pres">
      <dgm:prSet presAssocID="{30247874-BD94-41B8-B523-9BBAFDF3EFA4}" presName="wedge3" presStyleLbl="node1" presStyleIdx="2" presStyleCnt="3" custLinFactNeighborX="-1699" custLinFactNeighborY="-2964"/>
      <dgm:spPr/>
    </dgm:pt>
    <dgm:pt modelId="{966CAE3C-2B1B-445D-A05D-A210D843DB2E}" type="pres">
      <dgm:prSet presAssocID="{30247874-BD94-41B8-B523-9BBAFDF3EFA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E10A065-FB6A-4A05-8443-E5F286572633}" type="presOf" srcId="{FBAEDBA2-EF04-49AF-91B4-F4A3FE024CAA}" destId="{966CAE3C-2B1B-445D-A05D-A210D843DB2E}" srcOrd="1" destOrd="0" presId="urn:microsoft.com/office/officeart/2005/8/layout/chart3"/>
    <dgm:cxn modelId="{F1A2C70B-4369-4C23-ADB8-A1271837219B}" srcId="{30247874-BD94-41B8-B523-9BBAFDF3EFA4}" destId="{FBAEDBA2-EF04-49AF-91B4-F4A3FE024CAA}" srcOrd="2" destOrd="0" parTransId="{D1D079A4-F4A3-492F-8A62-3F03C9E6A34E}" sibTransId="{44494243-DD06-4DF8-A986-3A36D14A31FB}"/>
    <dgm:cxn modelId="{E8426F3D-51E8-46D6-8C5C-BCF34399CD42}" type="presOf" srcId="{CD849BC2-F1CB-4043-9AEB-CB16367D87B7}" destId="{BF59D9BD-A59D-4099-A844-5C2528386B6E}" srcOrd="1" destOrd="0" presId="urn:microsoft.com/office/officeart/2005/8/layout/chart3"/>
    <dgm:cxn modelId="{6E98BD3F-6D90-42B0-8218-43E6A1723E38}" type="presOf" srcId="{30247874-BD94-41B8-B523-9BBAFDF3EFA4}" destId="{EDA6F956-F81B-4F05-BD1F-751FBD3BCDED}" srcOrd="0" destOrd="0" presId="urn:microsoft.com/office/officeart/2005/8/layout/chart3"/>
    <dgm:cxn modelId="{E1359A18-8D39-4C41-896F-0D73352CF5E3}" type="presOf" srcId="{102125DF-9930-4BCA-AE4D-9B0A0D495611}" destId="{7719C38E-CFE6-441C-9C4F-DE542D0992D7}" srcOrd="0" destOrd="0" presId="urn:microsoft.com/office/officeart/2005/8/layout/chart3"/>
    <dgm:cxn modelId="{95D9E3CE-3215-49D1-B756-12EDCEF9D29C}" type="presOf" srcId="{FBAEDBA2-EF04-49AF-91B4-F4A3FE024CAA}" destId="{1B5EE8D5-6D74-4A5A-A857-C943DC18DB09}" srcOrd="0" destOrd="0" presId="urn:microsoft.com/office/officeart/2005/8/layout/chart3"/>
    <dgm:cxn modelId="{976F7804-0289-4C17-ABDC-A5F3205EE56A}" type="presOf" srcId="{CD849BC2-F1CB-4043-9AEB-CB16367D87B7}" destId="{57FDDEA6-B1D2-4202-B7BC-9D549DE56A80}" srcOrd="0" destOrd="0" presId="urn:microsoft.com/office/officeart/2005/8/layout/chart3"/>
    <dgm:cxn modelId="{271C9CFC-58F1-417B-B2A6-23011FADE39E}" srcId="{30247874-BD94-41B8-B523-9BBAFDF3EFA4}" destId="{102125DF-9930-4BCA-AE4D-9B0A0D495611}" srcOrd="1" destOrd="0" parTransId="{37B821E1-8204-43AA-928D-1DAA1FAD55DE}" sibTransId="{A7FC6C43-D168-4DDB-B50F-A8F6D380A7AD}"/>
    <dgm:cxn modelId="{E5F1F8C9-A37A-42DF-9461-EE9596A4D421}" type="presOf" srcId="{102125DF-9930-4BCA-AE4D-9B0A0D495611}" destId="{795D161F-D35F-4CCB-A5EA-9394348777CB}" srcOrd="1" destOrd="0" presId="urn:microsoft.com/office/officeart/2005/8/layout/chart3"/>
    <dgm:cxn modelId="{74379439-32F9-4195-9FDE-AFACF4072113}" srcId="{30247874-BD94-41B8-B523-9BBAFDF3EFA4}" destId="{CD849BC2-F1CB-4043-9AEB-CB16367D87B7}" srcOrd="0" destOrd="0" parTransId="{87077D31-F363-4D14-838E-CA9BCDA9EB8C}" sibTransId="{7AC7661D-A913-4B23-B02E-9C960F54AF6D}"/>
    <dgm:cxn modelId="{A8DC73B4-8910-47B2-AA60-AF009CCF11AA}" type="presParOf" srcId="{EDA6F956-F81B-4F05-BD1F-751FBD3BCDED}" destId="{57FDDEA6-B1D2-4202-B7BC-9D549DE56A80}" srcOrd="0" destOrd="0" presId="urn:microsoft.com/office/officeart/2005/8/layout/chart3"/>
    <dgm:cxn modelId="{AF8C7BBD-4BFF-4737-921A-E49F494E1DD4}" type="presParOf" srcId="{EDA6F956-F81B-4F05-BD1F-751FBD3BCDED}" destId="{BF59D9BD-A59D-4099-A844-5C2528386B6E}" srcOrd="1" destOrd="0" presId="urn:microsoft.com/office/officeart/2005/8/layout/chart3"/>
    <dgm:cxn modelId="{A223C083-CEB1-49F8-B9EA-5855C03011AD}" type="presParOf" srcId="{EDA6F956-F81B-4F05-BD1F-751FBD3BCDED}" destId="{7719C38E-CFE6-441C-9C4F-DE542D0992D7}" srcOrd="2" destOrd="0" presId="urn:microsoft.com/office/officeart/2005/8/layout/chart3"/>
    <dgm:cxn modelId="{EFC26C75-9B11-45F3-A0D3-65B63BD29E7F}" type="presParOf" srcId="{EDA6F956-F81B-4F05-BD1F-751FBD3BCDED}" destId="{795D161F-D35F-4CCB-A5EA-9394348777CB}" srcOrd="3" destOrd="0" presId="urn:microsoft.com/office/officeart/2005/8/layout/chart3"/>
    <dgm:cxn modelId="{C13E20E0-9D62-4B20-AF85-254B6331C94B}" type="presParOf" srcId="{EDA6F956-F81B-4F05-BD1F-751FBD3BCDED}" destId="{1B5EE8D5-6D74-4A5A-A857-C943DC18DB09}" srcOrd="4" destOrd="0" presId="urn:microsoft.com/office/officeart/2005/8/layout/chart3"/>
    <dgm:cxn modelId="{96042BBC-3B9F-4E90-93C4-0A6F2FD374EA}" type="presParOf" srcId="{EDA6F956-F81B-4F05-BD1F-751FBD3BCDED}" destId="{966CAE3C-2B1B-445D-A05D-A210D843DB2E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DDEA6-B1D2-4202-B7BC-9D549DE56A80}">
      <dsp:nvSpPr>
        <dsp:cNvPr id="0" name=""/>
        <dsp:cNvSpPr/>
      </dsp:nvSpPr>
      <dsp:spPr>
        <a:xfrm>
          <a:off x="776905" y="212186"/>
          <a:ext cx="2631369" cy="2631369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Nomas</a:t>
          </a:r>
          <a:r>
            <a:rPr lang="en-US" sz="1800" kern="1200" dirty="0"/>
            <a:t> </a:t>
          </a:r>
          <a:r>
            <a:rPr lang="en-US" sz="1800" kern="1200" dirty="0" err="1"/>
            <a:t>inglés</a:t>
          </a:r>
          <a:endParaRPr lang="en-US" sz="1800" kern="1200" dirty="0"/>
        </a:p>
      </dsp:txBody>
      <dsp:txXfrm>
        <a:off x="2207555" y="697736"/>
        <a:ext cx="892786" cy="877123"/>
      </dsp:txXfrm>
    </dsp:sp>
    <dsp:sp modelId="{7719C38E-CFE6-441C-9C4F-DE542D0992D7}">
      <dsp:nvSpPr>
        <dsp:cNvPr id="0" name=""/>
        <dsp:cNvSpPr/>
      </dsp:nvSpPr>
      <dsp:spPr>
        <a:xfrm>
          <a:off x="740151" y="289763"/>
          <a:ext cx="2631369" cy="2631369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Apoyo</a:t>
          </a:r>
          <a:r>
            <a:rPr lang="en-US" sz="1800" kern="1200" dirty="0"/>
            <a:t> en </a:t>
          </a:r>
          <a:r>
            <a:rPr lang="en-US" sz="1800" kern="1200" dirty="0" err="1"/>
            <a:t>espanol</a:t>
          </a:r>
          <a:endParaRPr lang="en-US" sz="1800" kern="1200" dirty="0"/>
        </a:p>
      </dsp:txBody>
      <dsp:txXfrm>
        <a:off x="1460645" y="1950032"/>
        <a:ext cx="1190381" cy="814471"/>
      </dsp:txXfrm>
    </dsp:sp>
    <dsp:sp modelId="{1B5EE8D5-6D74-4A5A-A857-C943DC18DB09}">
      <dsp:nvSpPr>
        <dsp:cNvPr id="0" name=""/>
        <dsp:cNvSpPr/>
      </dsp:nvSpPr>
      <dsp:spPr>
        <a:xfrm>
          <a:off x="695444" y="211770"/>
          <a:ext cx="2631369" cy="2631369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Dominar</a:t>
          </a:r>
          <a:r>
            <a:rPr lang="en-US" sz="1800" kern="1200" dirty="0"/>
            <a:t> dos </a:t>
          </a:r>
          <a:r>
            <a:rPr lang="en-US" sz="1800" kern="1200" dirty="0" err="1"/>
            <a:t>idiomas</a:t>
          </a:r>
          <a:endParaRPr lang="en-US" sz="1800" kern="1200" dirty="0"/>
        </a:p>
      </dsp:txBody>
      <dsp:txXfrm>
        <a:off x="977376" y="728646"/>
        <a:ext cx="892786" cy="877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3057053" cy="467215"/>
          </a:xfrm>
          <a:prstGeom prst="rect">
            <a:avLst/>
          </a:prstGeom>
        </p:spPr>
        <p:txBody>
          <a:bodyPr vert="horz" lIns="92614" tIns="46307" rIns="92614" bIns="46307" rtlCol="0"/>
          <a:lstStyle>
            <a:lvl1pPr algn="l">
              <a:defRPr sz="1200"/>
            </a:lvl1pPr>
          </a:lstStyle>
          <a:p>
            <a:r>
              <a:rPr lang="en-US"/>
              <a:t>Inmersión doble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4615" y="4"/>
            <a:ext cx="3057053" cy="467215"/>
          </a:xfrm>
          <a:prstGeom prst="rect">
            <a:avLst/>
          </a:prstGeom>
        </p:spPr>
        <p:txBody>
          <a:bodyPr vert="horz" lIns="92614" tIns="46307" rIns="92614" bIns="46307" rtlCol="0"/>
          <a:lstStyle>
            <a:lvl1pPr algn="r">
              <a:defRPr sz="1200"/>
            </a:lvl1pPr>
          </a:lstStyle>
          <a:p>
            <a:fld id="{99C36B5C-D623-4E92-8691-729315EADCF2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41888"/>
            <a:ext cx="3057053" cy="467215"/>
          </a:xfrm>
          <a:prstGeom prst="rect">
            <a:avLst/>
          </a:prstGeom>
        </p:spPr>
        <p:txBody>
          <a:bodyPr vert="horz" lIns="92614" tIns="46307" rIns="92614" bIns="46307" rtlCol="0" anchor="b"/>
          <a:lstStyle>
            <a:lvl1pPr algn="l">
              <a:defRPr sz="1200"/>
            </a:lvl1pPr>
          </a:lstStyle>
          <a:p>
            <a:r>
              <a:rPr lang="en-US"/>
              <a:t>Correo: stanley.lucero@comcast.net Phone: 559-661-0510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4615" y="8841888"/>
            <a:ext cx="3057053" cy="467215"/>
          </a:xfrm>
          <a:prstGeom prst="rect">
            <a:avLst/>
          </a:prstGeom>
        </p:spPr>
        <p:txBody>
          <a:bodyPr vert="horz" lIns="92614" tIns="46307" rIns="92614" bIns="46307" rtlCol="0" anchor="b"/>
          <a:lstStyle>
            <a:lvl1pPr algn="r">
              <a:defRPr sz="1200"/>
            </a:lvl1pPr>
          </a:lstStyle>
          <a:p>
            <a:fld id="{F434C3BB-85F3-41F5-A744-28820D838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7618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3056414" cy="467362"/>
          </a:xfrm>
          <a:prstGeom prst="rect">
            <a:avLst/>
          </a:prstGeom>
        </p:spPr>
        <p:txBody>
          <a:bodyPr vert="horz" lIns="92614" tIns="46307" rIns="92614" bIns="46307" rtlCol="0"/>
          <a:lstStyle>
            <a:lvl1pPr algn="l">
              <a:defRPr sz="1200"/>
            </a:lvl1pPr>
          </a:lstStyle>
          <a:p>
            <a:r>
              <a:rPr lang="en-US"/>
              <a:t>Inmersión doble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8" y="5"/>
            <a:ext cx="3056414" cy="467362"/>
          </a:xfrm>
          <a:prstGeom prst="rect">
            <a:avLst/>
          </a:prstGeom>
        </p:spPr>
        <p:txBody>
          <a:bodyPr vert="horz" lIns="92614" tIns="46307" rIns="92614" bIns="46307" rtlCol="0"/>
          <a:lstStyle>
            <a:lvl1pPr algn="r">
              <a:defRPr sz="1200"/>
            </a:lvl1pPr>
          </a:lstStyle>
          <a:p>
            <a:fld id="{31511A6F-C644-4680-B185-8DC2422C6DD9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14" tIns="46307" rIns="92614" bIns="463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79687"/>
            <a:ext cx="5642610" cy="3665776"/>
          </a:xfrm>
          <a:prstGeom prst="rect">
            <a:avLst/>
          </a:prstGeom>
        </p:spPr>
        <p:txBody>
          <a:bodyPr vert="horz" lIns="92614" tIns="46307" rIns="92614" bIns="463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1741"/>
            <a:ext cx="3056414" cy="467362"/>
          </a:xfrm>
          <a:prstGeom prst="rect">
            <a:avLst/>
          </a:prstGeom>
        </p:spPr>
        <p:txBody>
          <a:bodyPr vert="horz" lIns="92614" tIns="46307" rIns="92614" bIns="46307" rtlCol="0" anchor="b"/>
          <a:lstStyle>
            <a:lvl1pPr algn="l">
              <a:defRPr sz="1200"/>
            </a:lvl1pPr>
          </a:lstStyle>
          <a:p>
            <a:r>
              <a:rPr lang="en-US"/>
              <a:t>Correo: stanley.lucero@comcast.net Phone: 559-661-0510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8" y="8841741"/>
            <a:ext cx="3056414" cy="467362"/>
          </a:xfrm>
          <a:prstGeom prst="rect">
            <a:avLst/>
          </a:prstGeom>
        </p:spPr>
        <p:txBody>
          <a:bodyPr vert="horz" lIns="92614" tIns="46307" rIns="92614" bIns="46307" rtlCol="0" anchor="b"/>
          <a:lstStyle>
            <a:lvl1pPr algn="r">
              <a:defRPr sz="1200"/>
            </a:lvl1pPr>
          </a:lstStyle>
          <a:p>
            <a:fld id="{12592604-8974-448D-A55C-FD465A3C5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307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Inmersión doble</a:t>
            </a:r>
          </a:p>
        </p:txBody>
      </p:sp>
    </p:spTree>
    <p:extLst>
      <p:ext uri="{BB962C8B-B14F-4D97-AF65-F5344CB8AC3E}">
        <p14:creationId xmlns:p14="http://schemas.microsoft.com/office/powerpoint/2010/main" val="1660981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Inmersión doble</a:t>
            </a:r>
          </a:p>
        </p:txBody>
      </p:sp>
    </p:spTree>
    <p:extLst>
      <p:ext uri="{BB962C8B-B14F-4D97-AF65-F5344CB8AC3E}">
        <p14:creationId xmlns:p14="http://schemas.microsoft.com/office/powerpoint/2010/main" val="2637672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Inmersión doble</a:t>
            </a:r>
          </a:p>
        </p:txBody>
      </p:sp>
    </p:spTree>
    <p:extLst>
      <p:ext uri="{BB962C8B-B14F-4D97-AF65-F5344CB8AC3E}">
        <p14:creationId xmlns:p14="http://schemas.microsoft.com/office/powerpoint/2010/main" val="2477417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Inmersión doble</a:t>
            </a:r>
          </a:p>
        </p:txBody>
      </p:sp>
    </p:spTree>
    <p:extLst>
      <p:ext uri="{BB962C8B-B14F-4D97-AF65-F5344CB8AC3E}">
        <p14:creationId xmlns:p14="http://schemas.microsoft.com/office/powerpoint/2010/main" val="2395157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9C06333-5CC7-419F-B69D-0D05C60E6AAB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51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BE64-265B-4C86-8242-AD73C33E33C0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79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F9771-A419-4CAE-80CF-260136D5ECEC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910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99398-ABDC-4D6D-B9DE-565ABCF2DEAC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256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03B4-CF1D-462D-9A9A-33928F06F728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50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1CB2-2E31-4047-B3FD-08D96E13311D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803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A675-4781-4F94-A7DB-C93EDE0AB3CC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03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FE1FB-1C90-4407-90BC-1B44A49625FD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87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6D2B-5DD2-4216-B444-844757E56B6E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66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C45-9FA9-4E09-8B23-48E8C716EA9E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349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F78D-6A8C-439B-83AB-B84F12A7D8A2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517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11CAA-8A31-4F67-A241-46FF34B45164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813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475CE-BAF1-4D0C-9213-6AFEBFEF9FB6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93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26A9A-657A-4F66-B63F-68A48C277791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843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7B52-99DB-4599-BF32-328538EDA4D8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431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2BDA-0B86-4EE4-A8A2-AD10A9948F63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747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D0C9-DC0A-40EC-AD79-3E07FC0E07A4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40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4D140D-6A91-41BB-BA13-85828E200609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93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6526" y="1700462"/>
            <a:ext cx="7226970" cy="127534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err="1"/>
              <a:t>Programas</a:t>
            </a:r>
            <a:r>
              <a:rPr lang="en-US" sz="4000" dirty="0"/>
              <a:t> de </a:t>
            </a:r>
            <a:r>
              <a:rPr lang="en-US" sz="4000" dirty="0" err="1"/>
              <a:t>inmersión</a:t>
            </a:r>
            <a:r>
              <a:rPr lang="en-US" sz="4000" dirty="0"/>
              <a:t> dual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Stanley A. Lucero</a:t>
            </a:r>
          </a:p>
          <a:p>
            <a:r>
              <a:rPr lang="en-US" dirty="0"/>
              <a:t>Email: stanley.lucero@comcast.net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32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encrypted-tbn3.gstatic.com/images?q=tbn:ANd9GcSsUhFD920hwu0jy_LhbDHiW2iD41A9hkrj2Q2Wl21GLRFXiWMMy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210" y="1913092"/>
            <a:ext cx="4014977" cy="377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09298" y="1074824"/>
            <a:ext cx="1850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/>
              <a:t>Vistazo</a:t>
            </a:r>
            <a:endParaRPr lang="en-US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7403689" y="2163100"/>
            <a:ext cx="26842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2 </a:t>
            </a:r>
            <a:r>
              <a:rPr lang="en-US" sz="2400" dirty="0" err="1"/>
              <a:t>idiomas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2 </a:t>
            </a:r>
            <a:r>
              <a:rPr lang="en-US" sz="2400" dirty="0" err="1"/>
              <a:t>culturas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/>
              <a:t>Lectura</a:t>
            </a:r>
            <a:r>
              <a:rPr lang="en-US" sz="2400" dirty="0"/>
              <a:t> en 2 </a:t>
            </a:r>
            <a:r>
              <a:rPr lang="en-US" sz="2400" dirty="0" err="1"/>
              <a:t>idiomas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/>
              <a:t>Escritura</a:t>
            </a:r>
            <a:r>
              <a:rPr lang="en-US" sz="2400" dirty="0"/>
              <a:t> en 2 </a:t>
            </a:r>
            <a:r>
              <a:rPr lang="en-US" sz="2400" dirty="0" err="1"/>
              <a:t>idiomas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/>
              <a:t>Exito</a:t>
            </a:r>
            <a:r>
              <a:rPr lang="en-US" sz="2400" dirty="0"/>
              <a:t> escolar en 2 </a:t>
            </a:r>
            <a:r>
              <a:rPr lang="en-US" sz="2400" dirty="0" err="1"/>
              <a:t>idiomas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51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6516" y="2644878"/>
            <a:ext cx="4656138" cy="209427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Prepárense</a:t>
            </a:r>
            <a:r>
              <a:rPr lang="en-US" dirty="0"/>
              <a:t> para el </a:t>
            </a:r>
            <a:r>
              <a:rPr lang="en-US" dirty="0" err="1"/>
              <a:t>sello</a:t>
            </a:r>
            <a:r>
              <a:rPr lang="en-US" dirty="0"/>
              <a:t> de </a:t>
            </a:r>
            <a:r>
              <a:rPr lang="en-US" dirty="0" err="1"/>
              <a:t>biliteratura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Sello</a:t>
            </a:r>
            <a:r>
              <a:rPr lang="en-US" dirty="0"/>
              <a:t> en el diploma de </a:t>
            </a:r>
            <a:r>
              <a:rPr lang="en-US" dirty="0" err="1"/>
              <a:t>graduación</a:t>
            </a:r>
            <a:r>
              <a:rPr lang="en-US" dirty="0"/>
              <a:t> de la </a:t>
            </a:r>
            <a:r>
              <a:rPr lang="en-US" dirty="0" err="1"/>
              <a:t>escuela</a:t>
            </a:r>
            <a:r>
              <a:rPr lang="en-US" dirty="0"/>
              <a:t> </a:t>
            </a:r>
            <a:r>
              <a:rPr lang="en-US" dirty="0" err="1"/>
              <a:t>secundaria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70" y="1073819"/>
            <a:ext cx="4038600" cy="45339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444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50442" y="1973175"/>
            <a:ext cx="21015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64% del </a:t>
            </a:r>
            <a:r>
              <a:rPr lang="en-US" sz="3600" dirty="0" err="1"/>
              <a:t>mundo</a:t>
            </a:r>
            <a:r>
              <a:rPr lang="en-US" sz="3600" dirty="0"/>
              <a:t> </a:t>
            </a:r>
            <a:r>
              <a:rPr lang="en-US" sz="3600" dirty="0" err="1"/>
              <a:t>habla</a:t>
            </a:r>
            <a:r>
              <a:rPr lang="en-US" sz="3600" dirty="0"/>
              <a:t> dos </a:t>
            </a:r>
            <a:r>
              <a:rPr lang="en-US" sz="3600" dirty="0" err="1"/>
              <a:t>idiomas</a:t>
            </a:r>
            <a:r>
              <a:rPr lang="en-US" sz="3600" dirty="0"/>
              <a:t> o </a:t>
            </a:r>
            <a:r>
              <a:rPr lang="en-US" sz="3600" dirty="0" err="1"/>
              <a:t>más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852" y="965058"/>
            <a:ext cx="6837099" cy="487855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04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Departamento</a:t>
            </a:r>
            <a:r>
              <a:rPr lang="en-US" dirty="0"/>
              <a:t> Escolar de California [2003]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5096346" cy="33189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dirty="0"/>
              <a:t>“Cuando los niños llegan a la escuela, ellos ya han adquirido </a:t>
            </a:r>
            <a:r>
              <a:rPr lang="es-ES" dirty="0">
                <a:solidFill>
                  <a:srgbClr val="FF0000"/>
                </a:solidFill>
              </a:rPr>
              <a:t>una rica reserva </a:t>
            </a:r>
            <a:r>
              <a:rPr lang="es-ES" dirty="0"/>
              <a:t>de conceptos asociados con el lenguaje del hogar. Cuando estos niños aprenden otro lenguaje, su proceso lleva asociado consigo </a:t>
            </a:r>
            <a:r>
              <a:rPr lang="es-ES" dirty="0">
                <a:solidFill>
                  <a:srgbClr val="0070C0"/>
                </a:solidFill>
              </a:rPr>
              <a:t>el nuevo lenguaje con conceptos previamente adquiridos</a:t>
            </a:r>
            <a:r>
              <a:rPr lang="es-ES" dirty="0"/>
              <a:t>.”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97" y="2969536"/>
            <a:ext cx="3023693" cy="221583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0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Lily Wong Fillmore [2000]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3849" y="2556932"/>
            <a:ext cx="5672747" cy="331893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sz="4000" dirty="0"/>
              <a:t>“… los maestros pueden ayudar a los padres a comprender que ellos deben proveer a sus hijos oportunidades para alcanzar </a:t>
            </a:r>
            <a:r>
              <a:rPr lang="es-ES" sz="4000" dirty="0">
                <a:solidFill>
                  <a:srgbClr val="FF0000"/>
                </a:solidFill>
              </a:rPr>
              <a:t>un dominio alto </a:t>
            </a:r>
            <a:r>
              <a:rPr lang="es-ES" sz="4000" dirty="0"/>
              <a:t>en su idioma natal en la casa…”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112" y="3182151"/>
            <a:ext cx="2619375" cy="174307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764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Lily Wong Fillmore [2000]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1926" y="2664069"/>
            <a:ext cx="5309551" cy="32443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dirty="0"/>
              <a:t>“Ellos [los inmigrantes] saben que pasa en las familias </a:t>
            </a:r>
            <a:r>
              <a:rPr lang="es-ES" dirty="0">
                <a:solidFill>
                  <a:srgbClr val="FF0000"/>
                </a:solidFill>
              </a:rPr>
              <a:t>cuando los niños abandonan el lenguaje de la familia </a:t>
            </a:r>
            <a:r>
              <a:rPr lang="es-ES" dirty="0"/>
              <a:t>y los padres ya no se pueden comunicar fácilmente con sus hijos. Ellos saben acerca de la erosión gradual de confianza y comprensión entre los miembros de la familia y acerca de la pérdida del control de los padres.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77" y="3161400"/>
            <a:ext cx="3030596" cy="212141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93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Alma </a:t>
            </a:r>
            <a:r>
              <a:rPr lang="en-US" dirty="0" err="1"/>
              <a:t>Flor</a:t>
            </a:r>
            <a:r>
              <a:rPr lang="en-US" dirty="0"/>
              <a:t> Ada [2003]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3454" y="2556932"/>
            <a:ext cx="5243142" cy="29734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dirty="0"/>
              <a:t>“Uno de los puntos más significativos que preocupan a los Latinos es </a:t>
            </a:r>
            <a:r>
              <a:rPr lang="es-ES" dirty="0">
                <a:solidFill>
                  <a:srgbClr val="FF0000"/>
                </a:solidFill>
              </a:rPr>
              <a:t>el derecho de retener y desarrollar el lenguaje español</a:t>
            </a:r>
            <a:r>
              <a:rPr lang="es-ES" dirty="0"/>
              <a:t>. Desde el momento en que empiezan a ir a la escuela, y algunas veces antes, los niños latinos se enfrentan con el prejuicio de la sociedad en contra del lenguaje </a:t>
            </a:r>
            <a:r>
              <a:rPr lang="en-US" dirty="0"/>
              <a:t>natal.”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3"/>
          <a:stretch/>
        </p:blipFill>
        <p:spPr>
          <a:xfrm>
            <a:off x="1323149" y="2744173"/>
            <a:ext cx="4067497" cy="243230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598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Programas</a:t>
            </a:r>
            <a:r>
              <a:rPr lang="en-US" dirty="0"/>
              <a:t> de </a:t>
            </a:r>
            <a:r>
              <a:rPr lang="en-US" dirty="0" err="1"/>
              <a:t>inmersión</a:t>
            </a:r>
            <a:r>
              <a:rPr lang="en-US" dirty="0"/>
              <a:t> dual de </a:t>
            </a:r>
            <a:r>
              <a:rPr lang="en-US" dirty="0" err="1"/>
              <a:t>herencia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36617" y="2917929"/>
            <a:ext cx="4325419" cy="1942306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communidades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programas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niños</a:t>
            </a:r>
            <a:r>
              <a:rPr lang="en-US" dirty="0"/>
              <a:t> que </a:t>
            </a:r>
            <a:r>
              <a:rPr lang="en-US" dirty="0" err="1"/>
              <a:t>perdieron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idioma</a:t>
            </a:r>
            <a:r>
              <a:rPr lang="en-US" dirty="0"/>
              <a:t> de </a:t>
            </a:r>
            <a:r>
              <a:rPr lang="en-US" dirty="0" err="1"/>
              <a:t>herencia</a:t>
            </a:r>
            <a:r>
              <a:rPr lang="en-US" dirty="0"/>
              <a:t>.</a:t>
            </a:r>
          </a:p>
          <a:p>
            <a:r>
              <a:rPr lang="en-US" dirty="0"/>
              <a:t>Las </a:t>
            </a:r>
            <a:r>
              <a:rPr lang="en-US" dirty="0" err="1"/>
              <a:t>idiomas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</a:t>
            </a:r>
            <a:r>
              <a:rPr lang="en-US" dirty="0" err="1"/>
              <a:t>idiomas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Nativos</a:t>
            </a:r>
            <a:r>
              <a:rPr lang="en-US" dirty="0"/>
              <a:t> Americanos y de las Islas </a:t>
            </a:r>
            <a:r>
              <a:rPr lang="en-US" dirty="0" err="1"/>
              <a:t>Polinesias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285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Opciones</a:t>
            </a:r>
            <a:r>
              <a:rPr lang="en-US" dirty="0"/>
              <a:t> en </a:t>
            </a:r>
            <a:r>
              <a:rPr lang="en-US" dirty="0" err="1"/>
              <a:t>escuelas</a:t>
            </a:r>
            <a:r>
              <a:rPr lang="en-US" dirty="0"/>
              <a:t> de California para </a:t>
            </a:r>
            <a:r>
              <a:rPr lang="en-US" dirty="0" err="1"/>
              <a:t>estudiantes</a:t>
            </a:r>
            <a:r>
              <a:rPr lang="en-US" dirty="0"/>
              <a:t> </a:t>
            </a:r>
            <a:r>
              <a:rPr lang="en-US" dirty="0" err="1"/>
              <a:t>aprendiendo</a:t>
            </a:r>
            <a:r>
              <a:rPr lang="en-US" dirty="0"/>
              <a:t> </a:t>
            </a:r>
            <a:r>
              <a:rPr lang="en-US" dirty="0" err="1"/>
              <a:t>inglés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Clase</a:t>
            </a:r>
            <a:r>
              <a:rPr lang="en-US" dirty="0"/>
              <a:t> de </a:t>
            </a:r>
            <a:r>
              <a:rPr lang="en-US" dirty="0" err="1"/>
              <a:t>refugio</a:t>
            </a:r>
            <a:r>
              <a:rPr lang="en-US" dirty="0"/>
              <a:t> el primer </a:t>
            </a:r>
            <a:r>
              <a:rPr lang="en-US" dirty="0" err="1"/>
              <a:t>año</a:t>
            </a:r>
            <a:endParaRPr lang="en-US" dirty="0"/>
          </a:p>
          <a:p>
            <a:r>
              <a:rPr lang="en-US" dirty="0" err="1"/>
              <a:t>Clase</a:t>
            </a:r>
            <a:r>
              <a:rPr lang="en-US" dirty="0"/>
              <a:t> de </a:t>
            </a:r>
            <a:r>
              <a:rPr lang="en-US" dirty="0" err="1"/>
              <a:t>inglés</a:t>
            </a:r>
            <a:r>
              <a:rPr lang="en-US" dirty="0"/>
              <a:t> con ELD &amp; SDAIE</a:t>
            </a:r>
          </a:p>
          <a:p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transicional</a:t>
            </a:r>
            <a:r>
              <a:rPr lang="en-US" dirty="0"/>
              <a:t> </a:t>
            </a:r>
            <a:r>
              <a:rPr lang="en-US" dirty="0" err="1"/>
              <a:t>bilingüe</a:t>
            </a:r>
            <a:endParaRPr lang="en-US" dirty="0"/>
          </a:p>
          <a:p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mantenimiento</a:t>
            </a:r>
            <a:r>
              <a:rPr lang="en-US" dirty="0"/>
              <a:t> </a:t>
            </a:r>
            <a:r>
              <a:rPr lang="en-US" dirty="0" err="1"/>
              <a:t>bilingüe</a:t>
            </a:r>
            <a:endParaRPr lang="en-US" dirty="0"/>
          </a:p>
          <a:p>
            <a:r>
              <a:rPr lang="en-US" dirty="0" err="1"/>
              <a:t>Clases</a:t>
            </a:r>
            <a:r>
              <a:rPr lang="en-US" dirty="0"/>
              <a:t> en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idiomas</a:t>
            </a:r>
            <a:r>
              <a:rPr lang="en-US" dirty="0"/>
              <a:t> [</a:t>
            </a:r>
            <a:r>
              <a:rPr lang="en-US" dirty="0" err="1"/>
              <a:t>español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]</a:t>
            </a:r>
          </a:p>
          <a:p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herencia</a:t>
            </a:r>
            <a:endParaRPr lang="en-US" dirty="0"/>
          </a:p>
          <a:p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inmersión</a:t>
            </a:r>
            <a:r>
              <a:rPr lang="en-US" dirty="0"/>
              <a:t> dual</a:t>
            </a:r>
          </a:p>
          <a:p>
            <a:endParaRPr lang="en-US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837968440"/>
              </p:ext>
            </p:extLst>
          </p:nvPr>
        </p:nvGraphicFramePr>
        <p:xfrm>
          <a:off x="6649283" y="2435298"/>
          <a:ext cx="4247313" cy="3132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2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Opciones</a:t>
            </a:r>
            <a:r>
              <a:rPr lang="en-US" sz="2800" dirty="0"/>
              <a:t> para </a:t>
            </a:r>
            <a:r>
              <a:rPr lang="en-US" sz="2800" dirty="0" err="1"/>
              <a:t>estudiantes</a:t>
            </a:r>
            <a:r>
              <a:rPr lang="en-US" sz="2800" dirty="0"/>
              <a:t> </a:t>
            </a:r>
            <a:r>
              <a:rPr lang="en-US" sz="2800" dirty="0" err="1"/>
              <a:t>hablando</a:t>
            </a:r>
            <a:r>
              <a:rPr lang="en-US" sz="2800" dirty="0"/>
              <a:t> </a:t>
            </a:r>
            <a:r>
              <a:rPr lang="en-US" sz="2800" dirty="0" err="1"/>
              <a:t>español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12436" y="2623694"/>
            <a:ext cx="7429094" cy="331012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 err="1">
                <a:solidFill>
                  <a:srgbClr val="FF0000"/>
                </a:solidFill>
              </a:rPr>
              <a:t>Aprender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inglés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rapidamente</a:t>
            </a:r>
            <a:endParaRPr lang="en-US" sz="3200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>
                <a:solidFill>
                  <a:srgbClr val="FF0000"/>
                </a:solidFill>
              </a:rPr>
              <a:t>Apoyo</a:t>
            </a:r>
            <a:r>
              <a:rPr lang="en-US" sz="3200" dirty="0">
                <a:solidFill>
                  <a:srgbClr val="FF0000"/>
                </a:solidFill>
              </a:rPr>
              <a:t> en </a:t>
            </a:r>
            <a:r>
              <a:rPr lang="en-US" sz="3200" dirty="0" err="1">
                <a:solidFill>
                  <a:srgbClr val="FF0000"/>
                </a:solidFill>
              </a:rPr>
              <a:t>español</a:t>
            </a:r>
            <a:r>
              <a:rPr lang="en-US" sz="3200" dirty="0">
                <a:solidFill>
                  <a:srgbClr val="FF0000"/>
                </a:solidFill>
              </a:rPr>
              <a:t> hasta </a:t>
            </a:r>
            <a:r>
              <a:rPr lang="en-US" sz="3200" dirty="0" err="1">
                <a:solidFill>
                  <a:srgbClr val="FF0000"/>
                </a:solidFill>
              </a:rPr>
              <a:t>que</a:t>
            </a:r>
            <a:r>
              <a:rPr lang="en-US" sz="3200" dirty="0">
                <a:solidFill>
                  <a:srgbClr val="FF0000"/>
                </a:solidFill>
              </a:rPr>
              <a:t> se </a:t>
            </a:r>
            <a:r>
              <a:rPr lang="en-US" sz="3200" dirty="0" err="1">
                <a:solidFill>
                  <a:srgbClr val="FF0000"/>
                </a:solidFill>
              </a:rPr>
              <a:t>transicionan</a:t>
            </a:r>
            <a:r>
              <a:rPr lang="en-US" sz="3200" dirty="0">
                <a:solidFill>
                  <a:srgbClr val="FF0000"/>
                </a:solidFill>
              </a:rPr>
              <a:t> a </a:t>
            </a:r>
            <a:r>
              <a:rPr lang="en-US" sz="3200" dirty="0" err="1">
                <a:solidFill>
                  <a:srgbClr val="FF0000"/>
                </a:solidFill>
              </a:rPr>
              <a:t>clases</a:t>
            </a:r>
            <a:r>
              <a:rPr lang="en-US" sz="3200" dirty="0">
                <a:solidFill>
                  <a:srgbClr val="FF0000"/>
                </a:solidFill>
              </a:rPr>
              <a:t> de </a:t>
            </a:r>
            <a:r>
              <a:rPr lang="en-US" sz="3200" dirty="0" err="1">
                <a:solidFill>
                  <a:srgbClr val="FF0000"/>
                </a:solidFill>
              </a:rPr>
              <a:t>puro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inglés</a:t>
            </a:r>
            <a:endParaRPr lang="en-US" sz="3200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b="1" dirty="0" err="1">
                <a:solidFill>
                  <a:srgbClr val="92D050"/>
                </a:solidFill>
              </a:rPr>
              <a:t>Dominin</a:t>
            </a:r>
            <a:r>
              <a:rPr lang="en-US" sz="3200" b="1" dirty="0">
                <a:solidFill>
                  <a:srgbClr val="92D050"/>
                </a:solidFill>
              </a:rPr>
              <a:t> dos </a:t>
            </a:r>
            <a:r>
              <a:rPr lang="en-US" sz="3200" b="1" dirty="0" err="1">
                <a:solidFill>
                  <a:srgbClr val="92D050"/>
                </a:solidFill>
              </a:rPr>
              <a:t>idiomas</a:t>
            </a:r>
            <a:r>
              <a:rPr lang="en-US" sz="3200" b="1" dirty="0">
                <a:solidFill>
                  <a:srgbClr val="92D050"/>
                </a:solidFill>
              </a:rPr>
              <a:t>, dos </a:t>
            </a:r>
            <a:r>
              <a:rPr lang="en-US" sz="3200" b="1" dirty="0" err="1">
                <a:solidFill>
                  <a:srgbClr val="92D050"/>
                </a:solidFill>
              </a:rPr>
              <a:t>culturas</a:t>
            </a:r>
            <a:r>
              <a:rPr lang="en-US" sz="3200" b="1" dirty="0">
                <a:solidFill>
                  <a:srgbClr val="92D050"/>
                </a:solidFill>
              </a:rPr>
              <a:t>, y el </a:t>
            </a:r>
            <a:r>
              <a:rPr lang="en-US" sz="3200" b="1" dirty="0" err="1">
                <a:solidFill>
                  <a:srgbClr val="92D050"/>
                </a:solidFill>
              </a:rPr>
              <a:t>contenido</a:t>
            </a:r>
            <a:r>
              <a:rPr lang="en-US" sz="3200" b="1" dirty="0">
                <a:solidFill>
                  <a:srgbClr val="92D050"/>
                </a:solidFill>
              </a:rPr>
              <a:t> </a:t>
            </a:r>
            <a:r>
              <a:rPr lang="en-US" sz="3200" b="1" dirty="0" err="1">
                <a:solidFill>
                  <a:srgbClr val="92D050"/>
                </a:solidFill>
              </a:rPr>
              <a:t>académico</a:t>
            </a:r>
            <a:r>
              <a:rPr lang="en-US" sz="3200" b="1" dirty="0">
                <a:solidFill>
                  <a:srgbClr val="92D050"/>
                </a:solidFill>
              </a:rPr>
              <a:t> en dos </a:t>
            </a:r>
            <a:r>
              <a:rPr lang="en-US" sz="3200" b="1" dirty="0" err="1">
                <a:solidFill>
                  <a:srgbClr val="92D050"/>
                </a:solidFill>
              </a:rPr>
              <a:t>idiomas</a:t>
            </a:r>
            <a:endParaRPr lang="en-US" sz="3200" b="1" dirty="0">
              <a:solidFill>
                <a:srgbClr val="92D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2946" y="1449399"/>
            <a:ext cx="934871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L1 + L2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78107" y="1449399"/>
            <a:ext cx="896399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L2 – L1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6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209" y="982132"/>
            <a:ext cx="9601196" cy="1303867"/>
          </a:xfrm>
        </p:spPr>
        <p:txBody>
          <a:bodyPr/>
          <a:lstStyle/>
          <a:p>
            <a:r>
              <a:rPr lang="en-US" dirty="0"/>
              <a:t>Lo </a:t>
            </a:r>
            <a:r>
              <a:rPr lang="en-US" dirty="0" err="1"/>
              <a:t>mínimo</a:t>
            </a:r>
            <a:r>
              <a:rPr lang="en-US" dirty="0"/>
              <a:t> en </a:t>
            </a:r>
            <a:r>
              <a:rPr lang="en-US" dirty="0" err="1"/>
              <a:t>clase</a:t>
            </a:r>
            <a:r>
              <a:rPr lang="en-US" dirty="0"/>
              <a:t> regular de </a:t>
            </a:r>
            <a:r>
              <a:rPr lang="en-US" dirty="0" err="1"/>
              <a:t>inglés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Inglés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segundo</a:t>
            </a:r>
            <a:r>
              <a:rPr lang="en-US" dirty="0"/>
              <a:t> </a:t>
            </a:r>
            <a:r>
              <a:rPr lang="en-US" dirty="0" err="1"/>
              <a:t>idioma</a:t>
            </a:r>
            <a:r>
              <a:rPr lang="en-US" dirty="0"/>
              <a:t> [ESL]</a:t>
            </a:r>
          </a:p>
          <a:p>
            <a:r>
              <a:rPr lang="en-US" dirty="0" err="1"/>
              <a:t>Desarrollo</a:t>
            </a:r>
            <a:r>
              <a:rPr lang="en-US" dirty="0"/>
              <a:t> de language en </a:t>
            </a:r>
            <a:r>
              <a:rPr lang="en-US" dirty="0" err="1"/>
              <a:t>inglés</a:t>
            </a:r>
            <a:r>
              <a:rPr lang="en-US" dirty="0"/>
              <a:t> [ELD]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Instrucción</a:t>
            </a:r>
            <a:r>
              <a:rPr lang="en-US" dirty="0"/>
              <a:t> </a:t>
            </a:r>
            <a:r>
              <a:rPr lang="en-US" dirty="0" err="1"/>
              <a:t>académica</a:t>
            </a:r>
            <a:r>
              <a:rPr lang="en-US" dirty="0"/>
              <a:t> </a:t>
            </a:r>
            <a:r>
              <a:rPr lang="en-US" dirty="0" err="1"/>
              <a:t>designada</a:t>
            </a:r>
            <a:r>
              <a:rPr lang="en-US" dirty="0"/>
              <a:t> </a:t>
            </a:r>
            <a:r>
              <a:rPr lang="en-US" dirty="0" err="1"/>
              <a:t>especificamente</a:t>
            </a:r>
            <a:r>
              <a:rPr lang="en-US" dirty="0"/>
              <a:t> en </a:t>
            </a:r>
            <a:r>
              <a:rPr lang="en-US" dirty="0" err="1"/>
              <a:t>inglés</a:t>
            </a:r>
            <a:r>
              <a:rPr lang="en-US" dirty="0"/>
              <a:t> [SDAIE]</a:t>
            </a:r>
          </a:p>
        </p:txBody>
      </p:sp>
      <p:sp>
        <p:nvSpPr>
          <p:cNvPr id="5" name="Oval 4"/>
          <p:cNvSpPr/>
          <p:nvPr/>
        </p:nvSpPr>
        <p:spPr>
          <a:xfrm>
            <a:off x="2247316" y="4122658"/>
            <a:ext cx="2463832" cy="13708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ELD</a:t>
            </a:r>
          </a:p>
          <a:p>
            <a:pPr algn="ctr"/>
            <a:r>
              <a:rPr lang="en-US" dirty="0"/>
              <a:t>ESL </a:t>
            </a:r>
          </a:p>
          <a:p>
            <a:pPr algn="ctr"/>
            <a:r>
              <a:rPr lang="en-US" dirty="0"/>
              <a:t>Designated ELD</a:t>
            </a:r>
          </a:p>
        </p:txBody>
      </p:sp>
      <p:sp>
        <p:nvSpPr>
          <p:cNvPr id="6" name="Oval 5"/>
          <p:cNvSpPr/>
          <p:nvPr/>
        </p:nvSpPr>
        <p:spPr>
          <a:xfrm>
            <a:off x="7353575" y="4108790"/>
            <a:ext cx="2373842" cy="129900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SDAIE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Content ELD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Integrated ELD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94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bilingüe</a:t>
            </a:r>
            <a:r>
              <a:rPr lang="en-US" dirty="0"/>
              <a:t> </a:t>
            </a:r>
            <a:r>
              <a:rPr lang="en-US" dirty="0" err="1"/>
              <a:t>transicional</a:t>
            </a:r>
            <a:r>
              <a:rPr lang="en-US" dirty="0"/>
              <a:t> / </a:t>
            </a:r>
            <a:r>
              <a:rPr lang="en-US" dirty="0" err="1"/>
              <a:t>apoyo</a:t>
            </a:r>
            <a:r>
              <a:rPr lang="en-US" dirty="0"/>
              <a:t> en </a:t>
            </a:r>
            <a:r>
              <a:rPr lang="en-US" dirty="0" err="1"/>
              <a:t>español</a:t>
            </a:r>
            <a:r>
              <a:rPr lang="en-US" dirty="0"/>
              <a:t> </a:t>
            </a:r>
            <a:r>
              <a:rPr lang="en-US" dirty="0" err="1"/>
              <a:t>limitado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5003" y="2433265"/>
            <a:ext cx="4718304" cy="1824867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limitado</a:t>
            </a:r>
            <a:r>
              <a:rPr lang="en-US" dirty="0"/>
              <a:t> en </a:t>
            </a:r>
            <a:r>
              <a:rPr lang="en-US" dirty="0" err="1"/>
              <a:t>español</a:t>
            </a:r>
            <a:r>
              <a:rPr lang="en-US" dirty="0"/>
              <a:t> [3-5 </a:t>
            </a:r>
            <a:r>
              <a:rPr lang="en-US" dirty="0" err="1"/>
              <a:t>años</a:t>
            </a:r>
            <a:r>
              <a:rPr lang="en-US" dirty="0"/>
              <a:t>]</a:t>
            </a:r>
          </a:p>
          <a:p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transición</a:t>
            </a:r>
            <a:r>
              <a:rPr lang="en-US" dirty="0"/>
              <a:t> </a:t>
            </a:r>
            <a:r>
              <a:rPr lang="en-US" dirty="0" err="1"/>
              <a:t>bilingüe</a:t>
            </a:r>
            <a:endParaRPr lang="en-US" dirty="0"/>
          </a:p>
          <a:p>
            <a:pPr lvl="1"/>
            <a:r>
              <a:rPr lang="en-US" dirty="0" err="1"/>
              <a:t>Salida</a:t>
            </a:r>
            <a:r>
              <a:rPr lang="en-US" dirty="0"/>
              <a:t> </a:t>
            </a:r>
            <a:r>
              <a:rPr lang="en-US" dirty="0" err="1"/>
              <a:t>temprano</a:t>
            </a:r>
            <a:r>
              <a:rPr lang="en-US" dirty="0"/>
              <a:t> (2-3 </a:t>
            </a:r>
            <a:r>
              <a:rPr lang="en-US" dirty="0" err="1"/>
              <a:t>años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Salida</a:t>
            </a:r>
            <a:r>
              <a:rPr lang="en-US" dirty="0"/>
              <a:t> </a:t>
            </a:r>
            <a:r>
              <a:rPr lang="en-US" dirty="0" err="1"/>
              <a:t>tarde</a:t>
            </a:r>
            <a:r>
              <a:rPr lang="en-US" dirty="0"/>
              <a:t> (4-5 </a:t>
            </a:r>
            <a:r>
              <a:rPr lang="en-US" dirty="0" err="1"/>
              <a:t>años</a:t>
            </a:r>
            <a:r>
              <a:rPr lang="en-US" dirty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87" y="4476499"/>
            <a:ext cx="7684654" cy="1514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582332" y="461818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español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46984" y="540327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inglés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03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Immersión</a:t>
            </a:r>
            <a:r>
              <a:rPr lang="en-US" dirty="0"/>
              <a:t> Dual 90/10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5109072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98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292158" y="982662"/>
            <a:ext cx="4904205" cy="5010150"/>
          </a:xfrm>
        </p:spPr>
        <p:txBody>
          <a:bodyPr>
            <a:noAutofit/>
          </a:bodyPr>
          <a:lstStyle/>
          <a:p>
            <a:pPr algn="l"/>
            <a:r>
              <a:rPr lang="en-US" sz="2000" b="1" dirty="0"/>
              <a:t>Thomas &amp; Collier (2009)</a:t>
            </a:r>
            <a:br>
              <a:rPr lang="en-US" sz="2000" b="1" dirty="0"/>
            </a:br>
            <a:r>
              <a:rPr lang="en-US" sz="2000" b="1" dirty="0" err="1"/>
              <a:t>Lectura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inglés</a:t>
            </a:r>
            <a:br>
              <a:rPr lang="en-US" sz="2000" dirty="0"/>
            </a:br>
            <a:br>
              <a:rPr lang="en-US" sz="2000" dirty="0"/>
            </a:br>
            <a:r>
              <a:rPr lang="en-US" sz="2000" b="1" dirty="0"/>
              <a:t>Arriba de </a:t>
            </a:r>
            <a:r>
              <a:rPr lang="en-US" sz="2000" b="1" dirty="0" err="1"/>
              <a:t>nivel</a:t>
            </a:r>
            <a:r>
              <a:rPr lang="en-US" sz="2000" b="1" dirty="0"/>
              <a:t> de </a:t>
            </a:r>
            <a:r>
              <a:rPr lang="en-US" sz="2000" b="1" dirty="0" err="1"/>
              <a:t>grado</a:t>
            </a:r>
            <a:r>
              <a:rPr lang="en-US" sz="2000" b="1" dirty="0"/>
              <a:t> [&lt;50 NCE]</a:t>
            </a:r>
            <a:br>
              <a:rPr lang="en-US" sz="2000" dirty="0"/>
            </a:br>
            <a:r>
              <a:rPr lang="en-US" sz="2000" dirty="0"/>
              <a:t>*</a:t>
            </a:r>
            <a:r>
              <a:rPr lang="en-US" sz="2000" dirty="0" err="1"/>
              <a:t>Programas</a:t>
            </a:r>
            <a:r>
              <a:rPr lang="en-US" sz="2000" dirty="0"/>
              <a:t> de </a:t>
            </a:r>
            <a:r>
              <a:rPr lang="en-US" sz="2000" dirty="0" err="1"/>
              <a:t>inmersión</a:t>
            </a:r>
            <a:br>
              <a:rPr lang="en-US" sz="2000" dirty="0"/>
            </a:br>
            <a:r>
              <a:rPr lang="en-US" sz="2000" dirty="0"/>
              <a:t>*</a:t>
            </a:r>
            <a:r>
              <a:rPr lang="en-US" sz="2000" dirty="0" err="1"/>
              <a:t>Programas</a:t>
            </a:r>
            <a:r>
              <a:rPr lang="en-US" sz="2000" dirty="0"/>
              <a:t> de </a:t>
            </a:r>
            <a:r>
              <a:rPr lang="en-US" sz="2000" dirty="0" err="1"/>
              <a:t>herencia</a:t>
            </a:r>
            <a:br>
              <a:rPr lang="en-US" sz="2000" dirty="0"/>
            </a:br>
            <a:br>
              <a:rPr lang="en-US" sz="2000" dirty="0"/>
            </a:br>
            <a:r>
              <a:rPr lang="en-US" sz="2000" b="1" dirty="0" err="1"/>
              <a:t>Debajo</a:t>
            </a:r>
            <a:r>
              <a:rPr lang="en-US" sz="2000" b="1" dirty="0"/>
              <a:t> de </a:t>
            </a:r>
            <a:r>
              <a:rPr lang="en-US" sz="2000" b="1" dirty="0" err="1"/>
              <a:t>nivel</a:t>
            </a:r>
            <a:r>
              <a:rPr lang="en-US" sz="2000" b="1" dirty="0"/>
              <a:t> de </a:t>
            </a:r>
            <a:r>
              <a:rPr lang="en-US" sz="2000" b="1" dirty="0" err="1"/>
              <a:t>grado</a:t>
            </a:r>
            <a:r>
              <a:rPr lang="en-US" sz="2000" b="1" dirty="0"/>
              <a:t> [&gt;50 NCE]</a:t>
            </a:r>
            <a:br>
              <a:rPr lang="en-US" sz="2000" dirty="0"/>
            </a:br>
            <a:r>
              <a:rPr lang="en-US" sz="2000" dirty="0"/>
              <a:t>*</a:t>
            </a:r>
            <a:r>
              <a:rPr lang="en-US" sz="2000" dirty="0" err="1"/>
              <a:t>Programas</a:t>
            </a:r>
            <a:r>
              <a:rPr lang="en-US" sz="2000" dirty="0"/>
              <a:t> de </a:t>
            </a:r>
            <a:r>
              <a:rPr lang="en-US" sz="2000" dirty="0" err="1"/>
              <a:t>mantenimento</a:t>
            </a:r>
            <a:br>
              <a:rPr lang="en-US" sz="2000" dirty="0"/>
            </a:br>
            <a:r>
              <a:rPr lang="en-US" sz="2000" dirty="0"/>
              <a:t>*</a:t>
            </a:r>
            <a:r>
              <a:rPr lang="en-US" sz="2000" dirty="0" err="1"/>
              <a:t>Programas</a:t>
            </a:r>
            <a:r>
              <a:rPr lang="en-US" sz="2000" dirty="0"/>
              <a:t> </a:t>
            </a:r>
            <a:r>
              <a:rPr lang="en-US" sz="2000" dirty="0" err="1"/>
              <a:t>transicionales</a:t>
            </a:r>
            <a:r>
              <a:rPr lang="en-US" sz="2000" dirty="0"/>
              <a:t> con ESL </a:t>
            </a:r>
            <a:r>
              <a:rPr lang="en-US" sz="2000" dirty="0" err="1"/>
              <a:t>académico</a:t>
            </a:r>
            <a:br>
              <a:rPr lang="en-US" sz="2000" dirty="0"/>
            </a:br>
            <a:r>
              <a:rPr lang="en-US" sz="2000" dirty="0"/>
              <a:t>*</a:t>
            </a:r>
            <a:r>
              <a:rPr lang="en-US" sz="2000" dirty="0" err="1"/>
              <a:t>Progamas</a:t>
            </a:r>
            <a:r>
              <a:rPr lang="en-US" sz="2000" dirty="0"/>
              <a:t> </a:t>
            </a:r>
            <a:r>
              <a:rPr lang="en-US" sz="2000" dirty="0" err="1"/>
              <a:t>transicionales</a:t>
            </a:r>
            <a:r>
              <a:rPr lang="en-US" sz="2000" dirty="0"/>
              <a:t> con ESL </a:t>
            </a:r>
            <a:r>
              <a:rPr lang="en-US" sz="2000" dirty="0" err="1"/>
              <a:t>tradicional</a:t>
            </a:r>
            <a:br>
              <a:rPr lang="en-US" sz="2000" dirty="0"/>
            </a:br>
            <a:r>
              <a:rPr lang="en-US" sz="2000" dirty="0"/>
              <a:t>*ESL </a:t>
            </a:r>
            <a:r>
              <a:rPr lang="en-US" sz="2000" dirty="0" err="1"/>
              <a:t>académico</a:t>
            </a:r>
            <a:br>
              <a:rPr lang="en-US" sz="2000" dirty="0"/>
            </a:br>
            <a:r>
              <a:rPr lang="en-US" sz="2000" dirty="0"/>
              <a:t>*ESL </a:t>
            </a:r>
            <a:r>
              <a:rPr lang="en-US" sz="2000" dirty="0" err="1"/>
              <a:t>tradicional</a:t>
            </a:r>
            <a:br>
              <a:rPr lang="en-US" sz="2000" dirty="0"/>
            </a:br>
            <a:r>
              <a:rPr lang="en-US" sz="2000" dirty="0"/>
              <a:t>*</a:t>
            </a:r>
            <a:r>
              <a:rPr lang="en-US" sz="2000" dirty="0" err="1"/>
              <a:t>Proposición</a:t>
            </a:r>
            <a:r>
              <a:rPr lang="en-US" sz="2000" dirty="0"/>
              <a:t> 227 en California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61" y="1326556"/>
            <a:ext cx="5315342" cy="432236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84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Escuela</a:t>
            </a:r>
            <a:r>
              <a:rPr lang="en-US" dirty="0"/>
              <a:t> Leavenworth  [2004]</a:t>
            </a:r>
            <a:br>
              <a:rPr lang="en-US" dirty="0"/>
            </a:br>
            <a:r>
              <a:rPr lang="en-US" sz="2000" dirty="0" err="1"/>
              <a:t>Escuela</a:t>
            </a:r>
            <a:r>
              <a:rPr lang="en-US" sz="2000" dirty="0"/>
              <a:t> de </a:t>
            </a:r>
            <a:r>
              <a:rPr lang="en-US" sz="2000" dirty="0" err="1"/>
              <a:t>doble</a:t>
            </a:r>
            <a:r>
              <a:rPr lang="en-US" sz="2000" dirty="0"/>
              <a:t> </a:t>
            </a:r>
            <a:r>
              <a:rPr lang="en-US" sz="2000" dirty="0" err="1"/>
              <a:t>inmersión</a:t>
            </a:r>
            <a:r>
              <a:rPr lang="en-US" sz="2000" dirty="0"/>
              <a:t> en Fresno, 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037906" cy="33189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2800" dirty="0"/>
              <a:t>“Según los años, además de aprovechar a niveles altos de </a:t>
            </a:r>
            <a:r>
              <a:rPr lang="es-ES" sz="2800" dirty="0" err="1"/>
              <a:t>proficencias</a:t>
            </a:r>
            <a:r>
              <a:rPr lang="es-ES" sz="2800" dirty="0"/>
              <a:t> bilingües, los estudiantes del programa inmersión bilingüe de dos idiomas llegan a </a:t>
            </a:r>
            <a:r>
              <a:rPr lang="es-ES" sz="2800" dirty="0">
                <a:solidFill>
                  <a:srgbClr val="FF0000"/>
                </a:solidFill>
              </a:rPr>
              <a:t>ser </a:t>
            </a:r>
            <a:r>
              <a:rPr lang="es-ES" sz="2800" dirty="0" err="1">
                <a:solidFill>
                  <a:srgbClr val="FF0000"/>
                </a:solidFill>
              </a:rPr>
              <a:t>biliterarios</a:t>
            </a:r>
            <a:r>
              <a:rPr lang="es-ES" sz="2800" dirty="0"/>
              <a:t>. También adquieren conocimiento y destrezas del </a:t>
            </a:r>
            <a:r>
              <a:rPr lang="es-ES" sz="2800" dirty="0">
                <a:solidFill>
                  <a:srgbClr val="FF0000"/>
                </a:solidFill>
              </a:rPr>
              <a:t>contenido académico </a:t>
            </a:r>
            <a:r>
              <a:rPr lang="es-ES" sz="2800" dirty="0"/>
              <a:t>en los dos idiomas.”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262" y="3039229"/>
            <a:ext cx="2466975" cy="18478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13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Todos los estudiantes aprenden dos idiomas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158999" y="3198454"/>
            <a:ext cx="7874001" cy="17364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/>
              <a:t>español</a:t>
            </a:r>
            <a:r>
              <a:rPr lang="en-US" sz="3200" dirty="0"/>
              <a:t> 		+		</a:t>
            </a:r>
            <a:r>
              <a:rPr lang="en-US" sz="3200" dirty="0" err="1"/>
              <a:t>inglés</a:t>
            </a:r>
            <a:r>
              <a:rPr lang="en-US" sz="3200" dirty="0"/>
              <a:t> 		=		</a:t>
            </a:r>
            <a:r>
              <a:rPr lang="en-US" sz="3200" dirty="0" err="1"/>
              <a:t>bilingüismo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10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398" y="1000239"/>
            <a:ext cx="7266707" cy="1303867"/>
          </a:xfrm>
        </p:spPr>
        <p:txBody>
          <a:bodyPr/>
          <a:lstStyle/>
          <a:p>
            <a:r>
              <a:rPr lang="en-US" dirty="0" err="1"/>
              <a:t>Matriculación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03383" y="2759495"/>
            <a:ext cx="4718304" cy="2963025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Opción</a:t>
            </a:r>
            <a:r>
              <a:rPr lang="en-US" dirty="0"/>
              <a:t> de los padres [waiver]</a:t>
            </a:r>
          </a:p>
          <a:p>
            <a:r>
              <a:rPr lang="en-US" dirty="0" err="1"/>
              <a:t>Applicación</a:t>
            </a:r>
            <a:r>
              <a:rPr lang="en-US" dirty="0"/>
              <a:t> &amp; </a:t>
            </a:r>
            <a:r>
              <a:rPr lang="en-US" dirty="0" err="1"/>
              <a:t>Entrevista</a:t>
            </a:r>
            <a:endParaRPr lang="en-US" dirty="0"/>
          </a:p>
          <a:p>
            <a:r>
              <a:rPr lang="en-US" dirty="0" err="1"/>
              <a:t>Lista</a:t>
            </a:r>
            <a:r>
              <a:rPr lang="en-US" dirty="0"/>
              <a:t> de </a:t>
            </a:r>
            <a:r>
              <a:rPr lang="en-US" dirty="0" err="1"/>
              <a:t>espera</a:t>
            </a:r>
            <a:r>
              <a:rPr lang="en-US" dirty="0"/>
              <a:t> para K</a:t>
            </a:r>
          </a:p>
          <a:p>
            <a:r>
              <a:rPr lang="en-US" dirty="0" err="1"/>
              <a:t>Compromiso</a:t>
            </a:r>
            <a:r>
              <a:rPr lang="en-US" dirty="0"/>
              <a:t> K-6</a:t>
            </a:r>
          </a:p>
          <a:p>
            <a:r>
              <a:rPr lang="en-US" dirty="0" err="1"/>
              <a:t>Niños</a:t>
            </a:r>
            <a:r>
              <a:rPr lang="en-US" dirty="0"/>
              <a:t> </a:t>
            </a:r>
            <a:r>
              <a:rPr lang="en-US" dirty="0" err="1"/>
              <a:t>monolingües</a:t>
            </a:r>
            <a:r>
              <a:rPr lang="en-US" dirty="0"/>
              <a:t> </a:t>
            </a:r>
            <a:r>
              <a:rPr lang="en-US" dirty="0" err="1"/>
              <a:t>entran</a:t>
            </a:r>
            <a:r>
              <a:rPr lang="en-US" dirty="0"/>
              <a:t> en el </a:t>
            </a:r>
            <a:r>
              <a:rPr lang="en-US" dirty="0" err="1"/>
              <a:t>grado</a:t>
            </a:r>
            <a:r>
              <a:rPr lang="en-US" dirty="0"/>
              <a:t> K</a:t>
            </a:r>
          </a:p>
          <a:p>
            <a:r>
              <a:rPr lang="en-US" dirty="0"/>
              <a:t>Si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domina</a:t>
            </a:r>
            <a:r>
              <a:rPr lang="en-US" dirty="0"/>
              <a:t> dos </a:t>
            </a:r>
            <a:r>
              <a:rPr lang="en-US" dirty="0" err="1"/>
              <a:t>idiomas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entrar</a:t>
            </a:r>
            <a:r>
              <a:rPr lang="en-US" dirty="0"/>
              <a:t> en el primer </a:t>
            </a:r>
            <a:r>
              <a:rPr lang="en-US" dirty="0" err="1"/>
              <a:t>grado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527" y="3078179"/>
            <a:ext cx="2309104" cy="172294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0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contenido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5934" y="2913242"/>
            <a:ext cx="2728120" cy="2156059"/>
          </a:xfrm>
        </p:spPr>
        <p:txBody>
          <a:bodyPr>
            <a:normAutofit/>
          </a:bodyPr>
          <a:lstStyle/>
          <a:p>
            <a:r>
              <a:rPr lang="en-US" dirty="0" err="1"/>
              <a:t>Lectura</a:t>
            </a:r>
            <a:endParaRPr lang="en-US" dirty="0"/>
          </a:p>
          <a:p>
            <a:r>
              <a:rPr lang="en-US" dirty="0" err="1"/>
              <a:t>Matemáticas</a:t>
            </a:r>
            <a:endParaRPr lang="en-US" dirty="0"/>
          </a:p>
          <a:p>
            <a:r>
              <a:rPr lang="en-US" dirty="0" err="1"/>
              <a:t>Ciencia</a:t>
            </a:r>
            <a:endParaRPr lang="en-US" dirty="0"/>
          </a:p>
          <a:p>
            <a:r>
              <a:rPr lang="en-US" dirty="0" err="1"/>
              <a:t>Estudios</a:t>
            </a:r>
            <a:r>
              <a:rPr lang="en-US" dirty="0"/>
              <a:t> </a:t>
            </a:r>
            <a:r>
              <a:rPr lang="en-US" dirty="0" err="1"/>
              <a:t>sociales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922" y="3110210"/>
            <a:ext cx="2600325" cy="176212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351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Programas</a:t>
            </a:r>
            <a:r>
              <a:rPr lang="en-US" dirty="0"/>
              <a:t> para </a:t>
            </a:r>
            <a:r>
              <a:rPr lang="en-US" dirty="0" err="1"/>
              <a:t>dominar</a:t>
            </a:r>
            <a:r>
              <a:rPr lang="en-US" dirty="0"/>
              <a:t> dos </a:t>
            </a:r>
            <a:r>
              <a:rPr lang="en-US" dirty="0" err="1"/>
              <a:t>idiomas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00499" y="3094474"/>
            <a:ext cx="5971486" cy="1649542"/>
          </a:xfrm>
        </p:spPr>
        <p:txBody>
          <a:bodyPr/>
          <a:lstStyle/>
          <a:p>
            <a:r>
              <a:rPr lang="en-US" dirty="0" err="1"/>
              <a:t>Programas</a:t>
            </a:r>
            <a:r>
              <a:rPr lang="en-US" dirty="0"/>
              <a:t> de </a:t>
            </a:r>
            <a:r>
              <a:rPr lang="en-US" dirty="0" err="1"/>
              <a:t>inmersión</a:t>
            </a:r>
            <a:r>
              <a:rPr lang="en-US" dirty="0"/>
              <a:t> </a:t>
            </a:r>
            <a:r>
              <a:rPr lang="en-US" dirty="0" err="1"/>
              <a:t>doble</a:t>
            </a:r>
            <a:r>
              <a:rPr lang="en-US" dirty="0"/>
              <a:t> /dos </a:t>
            </a:r>
            <a:r>
              <a:rPr lang="en-US" dirty="0" err="1"/>
              <a:t>senderos</a:t>
            </a:r>
            <a:endParaRPr lang="en-US" dirty="0"/>
          </a:p>
          <a:p>
            <a:r>
              <a:rPr lang="en-US" dirty="0" err="1"/>
              <a:t>Programas</a:t>
            </a:r>
            <a:r>
              <a:rPr lang="en-US" dirty="0"/>
              <a:t> de </a:t>
            </a:r>
            <a:r>
              <a:rPr lang="en-US" dirty="0" err="1"/>
              <a:t>mantenimiento</a:t>
            </a:r>
            <a:r>
              <a:rPr lang="en-US" dirty="0"/>
              <a:t> </a:t>
            </a:r>
            <a:r>
              <a:rPr lang="en-US" dirty="0" err="1"/>
              <a:t>bilingües</a:t>
            </a:r>
            <a:endParaRPr lang="en-US" dirty="0"/>
          </a:p>
          <a:p>
            <a:r>
              <a:rPr lang="en-US" dirty="0" err="1"/>
              <a:t>Programas</a:t>
            </a:r>
            <a:r>
              <a:rPr lang="en-US" dirty="0"/>
              <a:t> de </a:t>
            </a:r>
            <a:r>
              <a:rPr lang="en-US" dirty="0" err="1"/>
              <a:t>herencia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2952236"/>
            <a:ext cx="1602848" cy="160284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71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Participe</a:t>
            </a:r>
            <a:r>
              <a:rPr lang="en-US" dirty="0"/>
              <a:t> en dos </a:t>
            </a:r>
            <a:r>
              <a:rPr lang="en-US" dirty="0" err="1"/>
              <a:t>culturas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243" y="3248384"/>
            <a:ext cx="4718304" cy="2029787"/>
          </a:xfrm>
        </p:spPr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cultura</a:t>
            </a:r>
            <a:r>
              <a:rPr lang="en-US" dirty="0"/>
              <a:t> de los </a:t>
            </a:r>
            <a:r>
              <a:rPr lang="en-US" dirty="0" err="1"/>
              <a:t>hablantes</a:t>
            </a:r>
            <a:r>
              <a:rPr lang="en-US" dirty="0"/>
              <a:t> de </a:t>
            </a:r>
            <a:r>
              <a:rPr lang="en-US" dirty="0" err="1"/>
              <a:t>español</a:t>
            </a:r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cultura</a:t>
            </a:r>
            <a:r>
              <a:rPr lang="en-US" dirty="0"/>
              <a:t> de los </a:t>
            </a:r>
            <a:r>
              <a:rPr lang="en-US" dirty="0" err="1"/>
              <a:t>hablantes</a:t>
            </a:r>
            <a:r>
              <a:rPr lang="en-US" dirty="0"/>
              <a:t> de  </a:t>
            </a:r>
            <a:r>
              <a:rPr lang="en-US" dirty="0" err="1"/>
              <a:t>inglés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470" y="2886146"/>
            <a:ext cx="2143626" cy="220187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00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Directorio</a:t>
            </a:r>
            <a:r>
              <a:rPr lang="en-US" dirty="0"/>
              <a:t> de </a:t>
            </a:r>
            <a:r>
              <a:rPr lang="en-US" dirty="0" err="1"/>
              <a:t>progamas</a:t>
            </a:r>
            <a:r>
              <a:rPr lang="en-US" dirty="0"/>
              <a:t> de </a:t>
            </a:r>
            <a:r>
              <a:rPr lang="en-US" dirty="0" err="1"/>
              <a:t>inmersión</a:t>
            </a:r>
            <a:r>
              <a:rPr lang="en-US" dirty="0"/>
              <a:t> in California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5300" y="2557463"/>
            <a:ext cx="7601400" cy="331787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072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Yolanda Lucero [2004]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5340789" cy="331893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ES" sz="4000" dirty="0"/>
              <a:t>“Sabemos que todas las cosas buenas toman tiempo. </a:t>
            </a:r>
          </a:p>
          <a:p>
            <a:pPr marL="0" indent="0" algn="ctr">
              <a:buNone/>
            </a:pPr>
            <a:r>
              <a:rPr lang="es-ES" sz="4000" dirty="0"/>
              <a:t>Por lo tanto, sea paciente, </a:t>
            </a:r>
          </a:p>
          <a:p>
            <a:pPr marL="0" indent="0" algn="ctr">
              <a:buNone/>
            </a:pPr>
            <a:r>
              <a:rPr lang="es-ES" sz="4000" dirty="0"/>
              <a:t>poco a poco llegaremos lejos. </a:t>
            </a:r>
          </a:p>
          <a:p>
            <a:pPr marL="0" indent="0" algn="ctr">
              <a:buNone/>
            </a:pPr>
            <a:r>
              <a:rPr lang="es-ES" sz="4000" dirty="0"/>
              <a:t>La destinación – el Bilingüismo – </a:t>
            </a:r>
          </a:p>
          <a:p>
            <a:pPr marL="0" indent="0" algn="ctr">
              <a:buNone/>
            </a:pPr>
            <a:r>
              <a:rPr lang="es-ES" sz="4000" dirty="0"/>
              <a:t>vale la pena el tiempo invertido.”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79" y="3132499"/>
            <a:ext cx="3576345" cy="238423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180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948" y="2628913"/>
            <a:ext cx="4755759" cy="316555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escojo</a:t>
            </a:r>
            <a:r>
              <a:rPr lang="en-US" dirty="0"/>
              <a:t> el </a:t>
            </a:r>
            <a:r>
              <a:rPr lang="en-US" dirty="0" err="1"/>
              <a:t>bilingüismo</a:t>
            </a:r>
            <a:r>
              <a:rPr lang="en-US"/>
              <a:t> alto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stanley.lucero@comcast.net.  559-661-0510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7796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677</TotalTime>
  <Words>768</Words>
  <Application>Microsoft Office PowerPoint</Application>
  <PresentationFormat>Widescreen</PresentationFormat>
  <Paragraphs>142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Garamond</vt:lpstr>
      <vt:lpstr>Wingdings</vt:lpstr>
      <vt:lpstr>Organic</vt:lpstr>
      <vt:lpstr>Programas de inmersión dual </vt:lpstr>
      <vt:lpstr>PowerPoint Presentation</vt:lpstr>
      <vt:lpstr>Prepárense para el sello de biliteratura  Sello en el diploma de graduación de la escuela secundaria.  </vt:lpstr>
      <vt:lpstr>PowerPoint Presentation</vt:lpstr>
      <vt:lpstr>Departamento Escolar de California [2003]</vt:lpstr>
      <vt:lpstr>Lily Wong Fillmore [2000]</vt:lpstr>
      <vt:lpstr>Lily Wong Fillmore [2000]</vt:lpstr>
      <vt:lpstr>Alma Flor Ada [2003]</vt:lpstr>
      <vt:lpstr>Programas de inmersión dual de herencia</vt:lpstr>
      <vt:lpstr>Opciones en escuelas de California para estudiantes aprendiendo inglés</vt:lpstr>
      <vt:lpstr>Opciones para estudiantes hablando español</vt:lpstr>
      <vt:lpstr>Lo mínimo en clase regular de inglés</vt:lpstr>
      <vt:lpstr>Programa bilingüe transicional / apoyo en español limitado</vt:lpstr>
      <vt:lpstr>Immersión Dual 90/10</vt:lpstr>
      <vt:lpstr>Thomas &amp; Collier (2009) Lectura en inglés  Arriba de nivel de grado [&lt;50 NCE] *Programas de inmersión *Programas de herencia  Debajo de nivel de grado [&gt;50 NCE] *Programas de mantenimento *Programas transicionales con ESL académico *Progamas transicionales con ESL tradicional *ESL académico *ESL tradicional *Proposición 227 en California</vt:lpstr>
      <vt:lpstr>Escuela Leavenworth  [2004] Escuela de doble inmersión en Fresno, CA</vt:lpstr>
      <vt:lpstr>Todos los estudiantes aprenden dos idiomas</vt:lpstr>
      <vt:lpstr>Matriculación</vt:lpstr>
      <vt:lpstr>El contenido</vt:lpstr>
      <vt:lpstr>Programas para dominar dos idiomas</vt:lpstr>
      <vt:lpstr>Participe en dos culturas</vt:lpstr>
      <vt:lpstr>Directorio de progamas de inmersión in California</vt:lpstr>
      <vt:lpstr>Yolanda Lucero [2004]</vt:lpstr>
      <vt:lpstr>Yo escojo el bilingüismo alto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Programas de inmersion duales Dual Language Programs</dc:title>
  <dc:creator>Microsoft account</dc:creator>
  <cp:lastModifiedBy>Stanley Lucero</cp:lastModifiedBy>
  <cp:revision>90</cp:revision>
  <cp:lastPrinted>2014-05-20T18:04:53Z</cp:lastPrinted>
  <dcterms:created xsi:type="dcterms:W3CDTF">2014-01-18T19:59:17Z</dcterms:created>
  <dcterms:modified xsi:type="dcterms:W3CDTF">2016-10-17T12:46:33Z</dcterms:modified>
</cp:coreProperties>
</file>