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6"/>
  </p:notesMasterIdLst>
  <p:sldIdLst>
    <p:sldId id="256" r:id="rId2"/>
    <p:sldId id="257" r:id="rId3"/>
    <p:sldId id="290" r:id="rId4"/>
    <p:sldId id="258" r:id="rId5"/>
    <p:sldId id="259" r:id="rId6"/>
    <p:sldId id="271" r:id="rId7"/>
    <p:sldId id="260" r:id="rId8"/>
    <p:sldId id="291" r:id="rId9"/>
    <p:sldId id="287" r:id="rId10"/>
    <p:sldId id="295" r:id="rId11"/>
    <p:sldId id="296" r:id="rId12"/>
    <p:sldId id="297" r:id="rId13"/>
    <p:sldId id="298" r:id="rId14"/>
    <p:sldId id="288" r:id="rId15"/>
    <p:sldId id="286" r:id="rId16"/>
    <p:sldId id="280" r:id="rId17"/>
    <p:sldId id="279" r:id="rId18"/>
    <p:sldId id="265" r:id="rId19"/>
    <p:sldId id="274" r:id="rId20"/>
    <p:sldId id="266" r:id="rId21"/>
    <p:sldId id="267" r:id="rId22"/>
    <p:sldId id="268" r:id="rId23"/>
    <p:sldId id="275" r:id="rId24"/>
    <p:sldId id="276" r:id="rId25"/>
    <p:sldId id="277" r:id="rId26"/>
    <p:sldId id="273" r:id="rId27"/>
    <p:sldId id="270" r:id="rId28"/>
    <p:sldId id="272" r:id="rId29"/>
    <p:sldId id="264" r:id="rId30"/>
    <p:sldId id="269" r:id="rId31"/>
    <p:sldId id="263" r:id="rId32"/>
    <p:sldId id="262" r:id="rId33"/>
    <p:sldId id="261" r:id="rId34"/>
    <p:sldId id="292"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77" autoAdjust="0"/>
    <p:restoredTop sz="94660"/>
  </p:normalViewPr>
  <p:slideViewPr>
    <p:cSldViewPr snapToGrid="0">
      <p:cViewPr varScale="1">
        <p:scale>
          <a:sx n="70" d="100"/>
          <a:sy n="70" d="100"/>
        </p:scale>
        <p:origin x="420" y="60"/>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C7218A-2C33-4DE9-AAB5-2F6A5D63D840}" type="datetimeFigureOut">
              <a:rPr lang="en-US" smtClean="0"/>
              <a:t>11/4/2015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19A152-A37E-46E2-94A1-51C3D4F9E351}" type="slidenum">
              <a:rPr lang="en-US" smtClean="0"/>
              <a:t>‹#›</a:t>
            </a:fld>
            <a:endParaRPr lang="en-US"/>
          </a:p>
        </p:txBody>
      </p:sp>
    </p:spTree>
    <p:extLst>
      <p:ext uri="{BB962C8B-B14F-4D97-AF65-F5344CB8AC3E}">
        <p14:creationId xmlns:p14="http://schemas.microsoft.com/office/powerpoint/2010/main" val="4153666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019A152-A37E-46E2-94A1-51C3D4F9E351}" type="slidenum">
              <a:rPr lang="en-US" smtClean="0"/>
              <a:t>34</a:t>
            </a:fld>
            <a:endParaRPr lang="en-US"/>
          </a:p>
        </p:txBody>
      </p:sp>
    </p:spTree>
    <p:extLst>
      <p:ext uri="{BB962C8B-B14F-4D97-AF65-F5344CB8AC3E}">
        <p14:creationId xmlns:p14="http://schemas.microsoft.com/office/powerpoint/2010/main" val="41672070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72519785-C9BF-47F3-8258-9C0A0141BA6D}" type="datetime1">
              <a:rPr lang="en-US" smtClean="0"/>
              <a:t>11/4/2015</a:t>
            </a:fld>
            <a:endParaRPr lang="en-US"/>
          </a:p>
        </p:txBody>
      </p:sp>
      <p:sp>
        <p:nvSpPr>
          <p:cNvPr id="5" name="Footer Placeholder 4"/>
          <p:cNvSpPr>
            <a:spLocks noGrp="1"/>
          </p:cNvSpPr>
          <p:nvPr>
            <p:ph type="ftr" sz="quarter" idx="11"/>
          </p:nvPr>
        </p:nvSpPr>
        <p:spPr>
          <a:xfrm>
            <a:off x="2692397" y="5037663"/>
            <a:ext cx="5214635" cy="279400"/>
          </a:xfrm>
        </p:spPr>
        <p:txBody>
          <a:bodyPr/>
          <a:lstStyle/>
          <a:p>
            <a:r>
              <a:rPr lang="en-US" smtClean="0"/>
              <a:t>Stanley Andres Lucero</a:t>
            </a:r>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AE5633FB-A6CC-4A4E-8B0B-0B6FCB0F01AD}"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51981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6622AB-DCD6-4C84-BF29-FFA859AAB92F}" type="datetime1">
              <a:rPr lang="en-US" smtClean="0"/>
              <a:t>11/4/2015</a:t>
            </a:fld>
            <a:endParaRPr lang="en-US"/>
          </a:p>
        </p:txBody>
      </p:sp>
      <p:sp>
        <p:nvSpPr>
          <p:cNvPr id="5" name="Footer Placeholder 4"/>
          <p:cNvSpPr>
            <a:spLocks noGrp="1"/>
          </p:cNvSpPr>
          <p:nvPr>
            <p:ph type="ftr" sz="quarter" idx="11"/>
          </p:nvPr>
        </p:nvSpPr>
        <p:spPr/>
        <p:txBody>
          <a:bodyPr/>
          <a:lstStyle/>
          <a:p>
            <a:r>
              <a:rPr lang="en-US" smtClean="0"/>
              <a:t>Stanley Andres Lucero</a:t>
            </a:r>
            <a:endParaRPr lang="en-US"/>
          </a:p>
        </p:txBody>
      </p:sp>
      <p:sp>
        <p:nvSpPr>
          <p:cNvPr id="6" name="Slide Number Placeholder 5"/>
          <p:cNvSpPr>
            <a:spLocks noGrp="1"/>
          </p:cNvSpPr>
          <p:nvPr>
            <p:ph type="sldNum" sz="quarter" idx="12"/>
          </p:nvPr>
        </p:nvSpPr>
        <p:spPr/>
        <p:txBody>
          <a:bodyPr/>
          <a:lstStyle/>
          <a:p>
            <a:fld id="{AE5633FB-A6CC-4A4E-8B0B-0B6FCB0F01AD}" type="slidenum">
              <a:rPr lang="en-US" smtClean="0"/>
              <a:t>‹#›</a:t>
            </a:fld>
            <a:endParaRPr lang="en-US"/>
          </a:p>
        </p:txBody>
      </p:sp>
    </p:spTree>
    <p:extLst>
      <p:ext uri="{BB962C8B-B14F-4D97-AF65-F5344CB8AC3E}">
        <p14:creationId xmlns:p14="http://schemas.microsoft.com/office/powerpoint/2010/main" val="9469184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8A26F76-97E2-4822-9037-FDFABDDEA3CC}" type="datetime1">
              <a:rPr lang="en-US" smtClean="0"/>
              <a:t>11/4/2015</a:t>
            </a:fld>
            <a:endParaRPr lang="en-US"/>
          </a:p>
        </p:txBody>
      </p:sp>
      <p:sp>
        <p:nvSpPr>
          <p:cNvPr id="5" name="Footer Placeholder 4"/>
          <p:cNvSpPr>
            <a:spLocks noGrp="1"/>
          </p:cNvSpPr>
          <p:nvPr>
            <p:ph type="ftr" sz="quarter" idx="11"/>
          </p:nvPr>
        </p:nvSpPr>
        <p:spPr/>
        <p:txBody>
          <a:bodyPr/>
          <a:lstStyle/>
          <a:p>
            <a:r>
              <a:rPr lang="en-US" smtClean="0"/>
              <a:t>Stanley Andres Lucero</a:t>
            </a:r>
            <a:endParaRPr lang="en-US"/>
          </a:p>
        </p:txBody>
      </p:sp>
      <p:sp>
        <p:nvSpPr>
          <p:cNvPr id="6" name="Slide Number Placeholder 5"/>
          <p:cNvSpPr>
            <a:spLocks noGrp="1"/>
          </p:cNvSpPr>
          <p:nvPr>
            <p:ph type="sldNum" sz="quarter" idx="12"/>
          </p:nvPr>
        </p:nvSpPr>
        <p:spPr/>
        <p:txBody>
          <a:bodyPr/>
          <a:lstStyle/>
          <a:p>
            <a:fld id="{AE5633FB-A6CC-4A4E-8B0B-0B6FCB0F01AD}"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10364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55D5914-67B1-4EAB-BB32-1F2E98F10F0B}" type="datetime1">
              <a:rPr lang="en-US" smtClean="0"/>
              <a:t>11/4/2015</a:t>
            </a:fld>
            <a:endParaRPr lang="en-US"/>
          </a:p>
        </p:txBody>
      </p:sp>
      <p:sp>
        <p:nvSpPr>
          <p:cNvPr id="6" name="Footer Placeholder 5"/>
          <p:cNvSpPr>
            <a:spLocks noGrp="1"/>
          </p:cNvSpPr>
          <p:nvPr>
            <p:ph type="ftr" sz="quarter" idx="11"/>
          </p:nvPr>
        </p:nvSpPr>
        <p:spPr/>
        <p:txBody>
          <a:bodyPr/>
          <a:lstStyle/>
          <a:p>
            <a:r>
              <a:rPr lang="en-US" smtClean="0"/>
              <a:t>Stanley Andres Lucero</a:t>
            </a:r>
            <a:endParaRPr lang="en-US"/>
          </a:p>
        </p:txBody>
      </p:sp>
      <p:sp>
        <p:nvSpPr>
          <p:cNvPr id="7" name="Slide Number Placeholder 6"/>
          <p:cNvSpPr>
            <a:spLocks noGrp="1"/>
          </p:cNvSpPr>
          <p:nvPr>
            <p:ph type="sldNum" sz="quarter" idx="12"/>
          </p:nvPr>
        </p:nvSpPr>
        <p:spPr/>
        <p:txBody>
          <a:bodyPr/>
          <a:lstStyle/>
          <a:p>
            <a:fld id="{AE5633FB-A6CC-4A4E-8B0B-0B6FCB0F01AD}" type="slidenum">
              <a:rPr lang="en-US" smtClean="0"/>
              <a:t>‹#›</a:t>
            </a:fld>
            <a:endParaRPr lang="en-US"/>
          </a:p>
        </p:txBody>
      </p:sp>
    </p:spTree>
    <p:extLst>
      <p:ext uri="{BB962C8B-B14F-4D97-AF65-F5344CB8AC3E}">
        <p14:creationId xmlns:p14="http://schemas.microsoft.com/office/powerpoint/2010/main" val="5573173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BA4917A-C2AA-4C3B-A923-9DE2171C6550}" type="datetime1">
              <a:rPr lang="en-US" smtClean="0"/>
              <a:t>11/4/2015</a:t>
            </a:fld>
            <a:endParaRPr lang="en-US"/>
          </a:p>
        </p:txBody>
      </p:sp>
      <p:sp>
        <p:nvSpPr>
          <p:cNvPr id="8" name="Footer Placeholder 7"/>
          <p:cNvSpPr>
            <a:spLocks noGrp="1"/>
          </p:cNvSpPr>
          <p:nvPr>
            <p:ph type="ftr" sz="quarter" idx="11"/>
          </p:nvPr>
        </p:nvSpPr>
        <p:spPr/>
        <p:txBody>
          <a:bodyPr/>
          <a:lstStyle/>
          <a:p>
            <a:r>
              <a:rPr lang="en-US" smtClean="0"/>
              <a:t>Stanley Andres Lucero</a:t>
            </a:r>
            <a:endParaRPr lang="en-US"/>
          </a:p>
        </p:txBody>
      </p:sp>
      <p:sp>
        <p:nvSpPr>
          <p:cNvPr id="9" name="Slide Number Placeholder 8"/>
          <p:cNvSpPr>
            <a:spLocks noGrp="1"/>
          </p:cNvSpPr>
          <p:nvPr>
            <p:ph type="sldNum" sz="quarter" idx="12"/>
          </p:nvPr>
        </p:nvSpPr>
        <p:spPr/>
        <p:txBody>
          <a:bodyPr/>
          <a:lstStyle/>
          <a:p>
            <a:fld id="{AE5633FB-A6CC-4A4E-8B0B-0B6FCB0F01AD}"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358299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2B420E1-DCD6-4E1D-B1E7-B5AA6929B435}" type="datetime1">
              <a:rPr lang="en-US" smtClean="0"/>
              <a:t>11/4/2015</a:t>
            </a:fld>
            <a:endParaRPr lang="en-US"/>
          </a:p>
        </p:txBody>
      </p:sp>
      <p:sp>
        <p:nvSpPr>
          <p:cNvPr id="4" name="Footer Placeholder 3"/>
          <p:cNvSpPr>
            <a:spLocks noGrp="1"/>
          </p:cNvSpPr>
          <p:nvPr>
            <p:ph type="ftr" sz="quarter" idx="11"/>
          </p:nvPr>
        </p:nvSpPr>
        <p:spPr/>
        <p:txBody>
          <a:bodyPr/>
          <a:lstStyle/>
          <a:p>
            <a:r>
              <a:rPr lang="en-US" smtClean="0"/>
              <a:t>Stanley Andres Lucero</a:t>
            </a:r>
            <a:endParaRPr lang="en-US"/>
          </a:p>
        </p:txBody>
      </p:sp>
      <p:sp>
        <p:nvSpPr>
          <p:cNvPr id="5" name="Slide Number Placeholder 4"/>
          <p:cNvSpPr>
            <a:spLocks noGrp="1"/>
          </p:cNvSpPr>
          <p:nvPr>
            <p:ph type="sldNum" sz="quarter" idx="12"/>
          </p:nvPr>
        </p:nvSpPr>
        <p:spPr/>
        <p:txBody>
          <a:bodyPr/>
          <a:lstStyle/>
          <a:p>
            <a:fld id="{AE5633FB-A6CC-4A4E-8B0B-0B6FCB0F01AD}"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232247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D58DA2-F8A1-4F92-BF04-131834E473AF}" type="datetime1">
              <a:rPr lang="en-US" smtClean="0"/>
              <a:t>11/4/2015</a:t>
            </a:fld>
            <a:endParaRPr lang="en-US"/>
          </a:p>
        </p:txBody>
      </p:sp>
      <p:sp>
        <p:nvSpPr>
          <p:cNvPr id="3" name="Footer Placeholder 2"/>
          <p:cNvSpPr>
            <a:spLocks noGrp="1"/>
          </p:cNvSpPr>
          <p:nvPr>
            <p:ph type="ftr" sz="quarter" idx="11"/>
          </p:nvPr>
        </p:nvSpPr>
        <p:spPr/>
        <p:txBody>
          <a:bodyPr/>
          <a:lstStyle/>
          <a:p>
            <a:r>
              <a:rPr lang="en-US" smtClean="0"/>
              <a:t>Stanley Andres Lucero</a:t>
            </a:r>
            <a:endParaRPr lang="en-US"/>
          </a:p>
        </p:txBody>
      </p:sp>
      <p:sp>
        <p:nvSpPr>
          <p:cNvPr id="4" name="Slide Number Placeholder 3"/>
          <p:cNvSpPr>
            <a:spLocks noGrp="1"/>
          </p:cNvSpPr>
          <p:nvPr>
            <p:ph type="sldNum" sz="quarter" idx="12"/>
          </p:nvPr>
        </p:nvSpPr>
        <p:spPr/>
        <p:txBody>
          <a:bodyPr/>
          <a:lstStyle/>
          <a:p>
            <a:fld id="{AE5633FB-A6CC-4A4E-8B0B-0B6FCB0F01AD}" type="slidenum">
              <a:rPr lang="en-US" smtClean="0"/>
              <a:t>‹#›</a:t>
            </a:fld>
            <a:endParaRPr lang="en-US"/>
          </a:p>
        </p:txBody>
      </p:sp>
    </p:spTree>
    <p:extLst>
      <p:ext uri="{BB962C8B-B14F-4D97-AF65-F5344CB8AC3E}">
        <p14:creationId xmlns:p14="http://schemas.microsoft.com/office/powerpoint/2010/main" val="28934841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C99AF6-3CE0-43A0-8D55-30228E8F8FF5}" type="datetime1">
              <a:rPr lang="en-US" smtClean="0"/>
              <a:t>11/4/2015</a:t>
            </a:fld>
            <a:endParaRPr lang="en-US"/>
          </a:p>
        </p:txBody>
      </p:sp>
      <p:sp>
        <p:nvSpPr>
          <p:cNvPr id="6" name="Footer Placeholder 5"/>
          <p:cNvSpPr>
            <a:spLocks noGrp="1"/>
          </p:cNvSpPr>
          <p:nvPr>
            <p:ph type="ftr" sz="quarter" idx="11"/>
          </p:nvPr>
        </p:nvSpPr>
        <p:spPr/>
        <p:txBody>
          <a:bodyPr/>
          <a:lstStyle/>
          <a:p>
            <a:r>
              <a:rPr lang="en-US" smtClean="0"/>
              <a:t>Stanley Andres Lucero</a:t>
            </a:r>
            <a:endParaRPr lang="en-US"/>
          </a:p>
        </p:txBody>
      </p:sp>
      <p:sp>
        <p:nvSpPr>
          <p:cNvPr id="7" name="Slide Number Placeholder 6"/>
          <p:cNvSpPr>
            <a:spLocks noGrp="1"/>
          </p:cNvSpPr>
          <p:nvPr>
            <p:ph type="sldNum" sz="quarter" idx="12"/>
          </p:nvPr>
        </p:nvSpPr>
        <p:spPr/>
        <p:txBody>
          <a:bodyPr/>
          <a:lstStyle/>
          <a:p>
            <a:fld id="{AE5633FB-A6CC-4A4E-8B0B-0B6FCB0F01AD}"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832452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BB3C76-2A74-4170-B822-939DBFDA5491}" type="datetime1">
              <a:rPr lang="en-US" smtClean="0"/>
              <a:t>11/4/2015</a:t>
            </a:fld>
            <a:endParaRPr lang="en-US"/>
          </a:p>
        </p:txBody>
      </p:sp>
      <p:sp>
        <p:nvSpPr>
          <p:cNvPr id="6" name="Footer Placeholder 5"/>
          <p:cNvSpPr>
            <a:spLocks noGrp="1"/>
          </p:cNvSpPr>
          <p:nvPr>
            <p:ph type="ftr" sz="quarter" idx="11"/>
          </p:nvPr>
        </p:nvSpPr>
        <p:spPr/>
        <p:txBody>
          <a:bodyPr/>
          <a:lstStyle/>
          <a:p>
            <a:r>
              <a:rPr lang="en-US" smtClean="0"/>
              <a:t>Stanley Andres Lucero</a:t>
            </a:r>
            <a:endParaRPr lang="en-US"/>
          </a:p>
        </p:txBody>
      </p:sp>
      <p:sp>
        <p:nvSpPr>
          <p:cNvPr id="7" name="Slide Number Placeholder 6"/>
          <p:cNvSpPr>
            <a:spLocks noGrp="1"/>
          </p:cNvSpPr>
          <p:nvPr>
            <p:ph type="sldNum" sz="quarter" idx="12"/>
          </p:nvPr>
        </p:nvSpPr>
        <p:spPr/>
        <p:txBody>
          <a:bodyPr/>
          <a:lstStyle/>
          <a:p>
            <a:fld id="{AE5633FB-A6CC-4A4E-8B0B-0B6FCB0F01AD}" type="slidenum">
              <a:rPr lang="en-US" smtClean="0"/>
              <a:t>‹#›</a:t>
            </a:fld>
            <a:endParaRPr lang="en-US"/>
          </a:p>
        </p:txBody>
      </p:sp>
    </p:spTree>
    <p:extLst>
      <p:ext uri="{BB962C8B-B14F-4D97-AF65-F5344CB8AC3E}">
        <p14:creationId xmlns:p14="http://schemas.microsoft.com/office/powerpoint/2010/main" val="40486909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3F97B5-0812-487C-9F3E-8C84610AE26E}" type="datetime1">
              <a:rPr lang="en-US" smtClean="0"/>
              <a:t>11/4/2015</a:t>
            </a:fld>
            <a:endParaRPr lang="en-US"/>
          </a:p>
        </p:txBody>
      </p:sp>
      <p:sp>
        <p:nvSpPr>
          <p:cNvPr id="6" name="Footer Placeholder 5"/>
          <p:cNvSpPr>
            <a:spLocks noGrp="1"/>
          </p:cNvSpPr>
          <p:nvPr>
            <p:ph type="ftr" sz="quarter" idx="11"/>
          </p:nvPr>
        </p:nvSpPr>
        <p:spPr/>
        <p:txBody>
          <a:bodyPr/>
          <a:lstStyle/>
          <a:p>
            <a:r>
              <a:rPr lang="en-US" smtClean="0"/>
              <a:t>Stanley Andres Lucero</a:t>
            </a:r>
            <a:endParaRPr lang="en-US"/>
          </a:p>
        </p:txBody>
      </p:sp>
      <p:sp>
        <p:nvSpPr>
          <p:cNvPr id="7" name="Slide Number Placeholder 6"/>
          <p:cNvSpPr>
            <a:spLocks noGrp="1"/>
          </p:cNvSpPr>
          <p:nvPr>
            <p:ph type="sldNum" sz="quarter" idx="12"/>
          </p:nvPr>
        </p:nvSpPr>
        <p:spPr/>
        <p:txBody>
          <a:bodyPr/>
          <a:lstStyle/>
          <a:p>
            <a:fld id="{AE5633FB-A6CC-4A4E-8B0B-0B6FCB0F01AD}" type="slidenum">
              <a:rPr lang="en-US" smtClean="0"/>
              <a:t>‹#›</a:t>
            </a:fld>
            <a:endParaRPr lang="en-US"/>
          </a:p>
        </p:txBody>
      </p:sp>
    </p:spTree>
    <p:extLst>
      <p:ext uri="{BB962C8B-B14F-4D97-AF65-F5344CB8AC3E}">
        <p14:creationId xmlns:p14="http://schemas.microsoft.com/office/powerpoint/2010/main" val="11411975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F52692B-B036-454B-8FF0-2410B621D8DA}" type="datetime1">
              <a:rPr lang="en-US" smtClean="0"/>
              <a:t>11/4/2015</a:t>
            </a:fld>
            <a:endParaRPr lang="en-US"/>
          </a:p>
        </p:txBody>
      </p:sp>
      <p:sp>
        <p:nvSpPr>
          <p:cNvPr id="5" name="Footer Placeholder 4"/>
          <p:cNvSpPr>
            <a:spLocks noGrp="1"/>
          </p:cNvSpPr>
          <p:nvPr>
            <p:ph type="ftr" sz="quarter" idx="11"/>
          </p:nvPr>
        </p:nvSpPr>
        <p:spPr/>
        <p:txBody>
          <a:bodyPr/>
          <a:lstStyle/>
          <a:p>
            <a:r>
              <a:rPr lang="en-US" smtClean="0"/>
              <a:t>Stanley Andres Lucero</a:t>
            </a:r>
            <a:endParaRPr lang="en-US"/>
          </a:p>
        </p:txBody>
      </p:sp>
      <p:sp>
        <p:nvSpPr>
          <p:cNvPr id="6" name="Slide Number Placeholder 5"/>
          <p:cNvSpPr>
            <a:spLocks noGrp="1"/>
          </p:cNvSpPr>
          <p:nvPr>
            <p:ph type="sldNum" sz="quarter" idx="12"/>
          </p:nvPr>
        </p:nvSpPr>
        <p:spPr/>
        <p:txBody>
          <a:bodyPr/>
          <a:lstStyle/>
          <a:p>
            <a:fld id="{AE5633FB-A6CC-4A4E-8B0B-0B6FCB0F01AD}"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74774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18779CF-1334-47A4-89B0-0F1EE226FA91}" type="datetime1">
              <a:rPr lang="en-US" smtClean="0"/>
              <a:t>11/4/2015</a:t>
            </a:fld>
            <a:endParaRPr lang="en-US"/>
          </a:p>
        </p:txBody>
      </p:sp>
      <p:sp>
        <p:nvSpPr>
          <p:cNvPr id="5" name="Footer Placeholder 4"/>
          <p:cNvSpPr>
            <a:spLocks noGrp="1"/>
          </p:cNvSpPr>
          <p:nvPr>
            <p:ph type="ftr" sz="quarter" idx="11"/>
          </p:nvPr>
        </p:nvSpPr>
        <p:spPr/>
        <p:txBody>
          <a:bodyPr/>
          <a:lstStyle/>
          <a:p>
            <a:r>
              <a:rPr lang="en-US" smtClean="0"/>
              <a:t>Stanley Andres Lucero</a:t>
            </a:r>
            <a:endParaRPr lang="en-US"/>
          </a:p>
        </p:txBody>
      </p:sp>
      <p:sp>
        <p:nvSpPr>
          <p:cNvPr id="6" name="Slide Number Placeholder 5"/>
          <p:cNvSpPr>
            <a:spLocks noGrp="1"/>
          </p:cNvSpPr>
          <p:nvPr>
            <p:ph type="sldNum" sz="quarter" idx="12"/>
          </p:nvPr>
        </p:nvSpPr>
        <p:spPr/>
        <p:txBody>
          <a:bodyPr/>
          <a:lstStyle/>
          <a:p>
            <a:fld id="{AE5633FB-A6CC-4A4E-8B0B-0B6FCB0F01AD}"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059186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885CF6C-0D29-410A-9F22-17C258C27F91}" type="datetime1">
              <a:rPr lang="en-US" smtClean="0"/>
              <a:t>11/4/2015</a:t>
            </a:fld>
            <a:endParaRPr lang="en-US"/>
          </a:p>
        </p:txBody>
      </p:sp>
      <p:sp>
        <p:nvSpPr>
          <p:cNvPr id="5" name="Footer Placeholder 4"/>
          <p:cNvSpPr>
            <a:spLocks noGrp="1"/>
          </p:cNvSpPr>
          <p:nvPr>
            <p:ph type="ftr" sz="quarter" idx="11"/>
          </p:nvPr>
        </p:nvSpPr>
        <p:spPr/>
        <p:txBody>
          <a:bodyPr/>
          <a:lstStyle/>
          <a:p>
            <a:r>
              <a:rPr lang="en-US" smtClean="0"/>
              <a:t>Stanley Andres Lucero</a:t>
            </a:r>
            <a:endParaRPr lang="en-US"/>
          </a:p>
        </p:txBody>
      </p:sp>
      <p:sp>
        <p:nvSpPr>
          <p:cNvPr id="6" name="Slide Number Placeholder 5"/>
          <p:cNvSpPr>
            <a:spLocks noGrp="1"/>
          </p:cNvSpPr>
          <p:nvPr>
            <p:ph type="sldNum" sz="quarter" idx="12"/>
          </p:nvPr>
        </p:nvSpPr>
        <p:spPr/>
        <p:txBody>
          <a:bodyPr/>
          <a:lstStyle/>
          <a:p>
            <a:fld id="{AE5633FB-A6CC-4A4E-8B0B-0B6FCB0F01AD}" type="slidenum">
              <a:rPr lang="en-US" smtClean="0"/>
              <a:t>‹#›</a:t>
            </a:fld>
            <a:endParaRPr lang="en-US"/>
          </a:p>
        </p:txBody>
      </p:sp>
    </p:spTree>
    <p:extLst>
      <p:ext uri="{BB962C8B-B14F-4D97-AF65-F5344CB8AC3E}">
        <p14:creationId xmlns:p14="http://schemas.microsoft.com/office/powerpoint/2010/main" val="31897243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05213F3-FC6A-4C75-AA82-639CE66A005E}" type="datetime1">
              <a:rPr lang="en-US" smtClean="0"/>
              <a:t>11/4/2015</a:t>
            </a:fld>
            <a:endParaRPr lang="en-US"/>
          </a:p>
        </p:txBody>
      </p:sp>
      <p:sp>
        <p:nvSpPr>
          <p:cNvPr id="5" name="Footer Placeholder 4"/>
          <p:cNvSpPr>
            <a:spLocks noGrp="1"/>
          </p:cNvSpPr>
          <p:nvPr>
            <p:ph type="ftr" sz="quarter" idx="11"/>
          </p:nvPr>
        </p:nvSpPr>
        <p:spPr/>
        <p:txBody>
          <a:bodyPr/>
          <a:lstStyle/>
          <a:p>
            <a:r>
              <a:rPr lang="en-US" smtClean="0"/>
              <a:t>Stanley Andres Lucero</a:t>
            </a:r>
            <a:endParaRPr lang="en-US"/>
          </a:p>
        </p:txBody>
      </p:sp>
      <p:sp>
        <p:nvSpPr>
          <p:cNvPr id="6" name="Slide Number Placeholder 5"/>
          <p:cNvSpPr>
            <a:spLocks noGrp="1"/>
          </p:cNvSpPr>
          <p:nvPr>
            <p:ph type="sldNum" sz="quarter" idx="12"/>
          </p:nvPr>
        </p:nvSpPr>
        <p:spPr/>
        <p:txBody>
          <a:bodyPr/>
          <a:lstStyle/>
          <a:p>
            <a:fld id="{AE5633FB-A6CC-4A4E-8B0B-0B6FCB0F01AD}"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177516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2B141C-1E0A-40C8-B0DD-1C8BB9F7F23D}" type="datetime1">
              <a:rPr lang="en-US" smtClean="0"/>
              <a:t>11/4/2015</a:t>
            </a:fld>
            <a:endParaRPr lang="en-US"/>
          </a:p>
        </p:txBody>
      </p:sp>
      <p:sp>
        <p:nvSpPr>
          <p:cNvPr id="5" name="Footer Placeholder 4"/>
          <p:cNvSpPr>
            <a:spLocks noGrp="1"/>
          </p:cNvSpPr>
          <p:nvPr>
            <p:ph type="ftr" sz="quarter" idx="11"/>
          </p:nvPr>
        </p:nvSpPr>
        <p:spPr/>
        <p:txBody>
          <a:bodyPr/>
          <a:lstStyle/>
          <a:p>
            <a:r>
              <a:rPr lang="en-US" smtClean="0"/>
              <a:t>Stanley Andres Lucero</a:t>
            </a:r>
            <a:endParaRPr lang="en-US"/>
          </a:p>
        </p:txBody>
      </p:sp>
      <p:sp>
        <p:nvSpPr>
          <p:cNvPr id="6" name="Slide Number Placeholder 5"/>
          <p:cNvSpPr>
            <a:spLocks noGrp="1"/>
          </p:cNvSpPr>
          <p:nvPr>
            <p:ph type="sldNum" sz="quarter" idx="12"/>
          </p:nvPr>
        </p:nvSpPr>
        <p:spPr/>
        <p:txBody>
          <a:bodyPr/>
          <a:lstStyle/>
          <a:p>
            <a:fld id="{AE5633FB-A6CC-4A4E-8B0B-0B6FCB0F01AD}"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406869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5139C55-9D39-4C4B-A847-986B71D7AA02}" type="datetime1">
              <a:rPr lang="en-US" smtClean="0"/>
              <a:t>11/4/2015</a:t>
            </a:fld>
            <a:endParaRPr lang="en-US"/>
          </a:p>
        </p:txBody>
      </p:sp>
      <p:sp>
        <p:nvSpPr>
          <p:cNvPr id="5" name="Footer Placeholder 4"/>
          <p:cNvSpPr>
            <a:spLocks noGrp="1"/>
          </p:cNvSpPr>
          <p:nvPr>
            <p:ph type="ftr" sz="quarter" idx="11"/>
          </p:nvPr>
        </p:nvSpPr>
        <p:spPr/>
        <p:txBody>
          <a:bodyPr/>
          <a:lstStyle/>
          <a:p>
            <a:r>
              <a:rPr lang="en-US" smtClean="0"/>
              <a:t>Stanley Andres Lucero</a:t>
            </a:r>
            <a:endParaRPr lang="en-US"/>
          </a:p>
        </p:txBody>
      </p:sp>
      <p:sp>
        <p:nvSpPr>
          <p:cNvPr id="6" name="Slide Number Placeholder 5"/>
          <p:cNvSpPr>
            <a:spLocks noGrp="1"/>
          </p:cNvSpPr>
          <p:nvPr>
            <p:ph type="sldNum" sz="quarter" idx="12"/>
          </p:nvPr>
        </p:nvSpPr>
        <p:spPr/>
        <p:txBody>
          <a:bodyPr/>
          <a:lstStyle/>
          <a:p>
            <a:fld id="{AE5633FB-A6CC-4A4E-8B0B-0B6FCB0F01AD}"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655884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2C067EE-C484-453E-A515-44B683E6F536}" type="datetime1">
              <a:rPr lang="en-US" smtClean="0"/>
              <a:t>11/4/2015</a:t>
            </a:fld>
            <a:endParaRPr lang="en-US"/>
          </a:p>
        </p:txBody>
      </p:sp>
      <p:sp>
        <p:nvSpPr>
          <p:cNvPr id="5" name="Footer Placeholder 4"/>
          <p:cNvSpPr>
            <a:spLocks noGrp="1"/>
          </p:cNvSpPr>
          <p:nvPr>
            <p:ph type="ftr" sz="quarter" idx="11"/>
          </p:nvPr>
        </p:nvSpPr>
        <p:spPr/>
        <p:txBody>
          <a:bodyPr/>
          <a:lstStyle/>
          <a:p>
            <a:r>
              <a:rPr lang="en-US" smtClean="0"/>
              <a:t>Stanley Andres Lucero</a:t>
            </a:r>
            <a:endParaRPr lang="en-US"/>
          </a:p>
        </p:txBody>
      </p:sp>
      <p:sp>
        <p:nvSpPr>
          <p:cNvPr id="6" name="Slide Number Placeholder 5"/>
          <p:cNvSpPr>
            <a:spLocks noGrp="1"/>
          </p:cNvSpPr>
          <p:nvPr>
            <p:ph type="sldNum" sz="quarter" idx="12"/>
          </p:nvPr>
        </p:nvSpPr>
        <p:spPr/>
        <p:txBody>
          <a:bodyPr/>
          <a:lstStyle/>
          <a:p>
            <a:fld id="{AE5633FB-A6CC-4A4E-8B0B-0B6FCB0F01AD}"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289473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909BA98-9B5C-4398-853D-ADCC100ED27E}" type="datetime1">
              <a:rPr lang="en-US" smtClean="0"/>
              <a:t>11/4/2015</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r>
              <a:rPr lang="en-US" smtClean="0"/>
              <a:t>Stanley Andres Lucero</a:t>
            </a:r>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E5633FB-A6CC-4A4E-8B0B-0B6FCB0F01AD}" type="slidenum">
              <a:rPr lang="en-US" smtClean="0"/>
              <a:t>‹#›</a:t>
            </a:fld>
            <a:endParaRPr lang="en-US"/>
          </a:p>
        </p:txBody>
      </p:sp>
    </p:spTree>
    <p:extLst>
      <p:ext uri="{BB962C8B-B14F-4D97-AF65-F5344CB8AC3E}">
        <p14:creationId xmlns:p14="http://schemas.microsoft.com/office/powerpoint/2010/main" val="22441565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hd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r.search.yahoo.com/_ylt=AwrTcXbunjNWpLUAZQ6QnIlQ;_ylu=X3oDMTBxNG1oMmE2BHNlYwNmcC1hdHRyaWIEc2xrA3J1cmwEaXQD/RV=2/RE=1446252398/RO=11/RU=http:/www.thecelebritypix.com/Spanish-Conquest-of-Mexico.html/RK=0/RS=DPZxkQT2Dz7GWDs8ynCv5PRQI6w-" TargetMode="External"/><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facebook.com/groups/genizaro.federation.of.New.Mexico/886493474733140"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lucerito.net/genealogy.html" TargetMode="Externa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hyperlink" Target="http://usuarios.lycos.es/aime/migralteca.html" TargetMode="Externa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hyperlink" Target="http://en.wikipedia.org/wiki/Mexico" TargetMode="External"/><Relationship Id="rId2" Type="http://schemas.openxmlformats.org/officeDocument/2006/relationships/hyperlink" Target="http://en.wikipedia.org/wiki/Atlixco" TargetMode="External"/><Relationship Id="rId1" Type="http://schemas.openxmlformats.org/officeDocument/2006/relationships/slideLayout" Target="../slideLayouts/slideLayout4.xml"/><Relationship Id="rId6" Type="http://schemas.openxmlformats.org/officeDocument/2006/relationships/image" Target="../media/image14.gif"/><Relationship Id="rId5" Type="http://schemas.openxmlformats.org/officeDocument/2006/relationships/hyperlink" Target="http://en.wikipedia.org/wiki/Nahuatl" TargetMode="External"/><Relationship Id="rId4" Type="http://schemas.openxmlformats.org/officeDocument/2006/relationships/hyperlink" Target="http://en.wikipedia.org/wiki/Aztecs"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www.americanjourneys.org/aj-009b/summary/" TargetMode="Externa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hyperlink" Target="http://www.lucerito.net/trampas.htm" TargetMode="Externa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www.kmitch.com/Taos/index.html"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mailto:stanley.lucero@comcast.net" TargetMode="External"/><Relationship Id="rId7" Type="http://schemas.openxmlformats.org/officeDocument/2006/relationships/hyperlink" Target="https://www.zeemaps.com/map?group=1703834"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www.findagrave.com/cgi-bin/fg.cgi?page=vcsr&amp;GSvcid=405097" TargetMode="External"/><Relationship Id="rId5" Type="http://schemas.openxmlformats.org/officeDocument/2006/relationships/hyperlink" Target="https://www.facebook.com/stanley.a.lucero" TargetMode="External"/><Relationship Id="rId4" Type="http://schemas.openxmlformats.org/officeDocument/2006/relationships/hyperlink" Target="http://www.lucerito.ne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New Mexico History</a:t>
            </a:r>
            <a:br>
              <a:rPr lang="en-US" dirty="0" smtClean="0"/>
            </a:br>
            <a:r>
              <a:rPr lang="en-US" dirty="0" smtClean="0"/>
              <a:t>Through Genealogy</a:t>
            </a:r>
            <a:endParaRPr lang="en-US" dirty="0"/>
          </a:p>
        </p:txBody>
      </p:sp>
      <p:sp>
        <p:nvSpPr>
          <p:cNvPr id="3" name="Subtitle 2"/>
          <p:cNvSpPr>
            <a:spLocks noGrp="1"/>
          </p:cNvSpPr>
          <p:nvPr>
            <p:ph type="subTitle" idx="1"/>
          </p:nvPr>
        </p:nvSpPr>
        <p:spPr/>
        <p:txBody>
          <a:bodyPr>
            <a:normAutofit lnSpcReduction="10000"/>
          </a:bodyPr>
          <a:lstStyle/>
          <a:p>
            <a:r>
              <a:rPr lang="en-US" dirty="0" err="1" smtClean="0"/>
              <a:t>Estanlislao</a:t>
            </a:r>
            <a:r>
              <a:rPr lang="en-US" dirty="0" smtClean="0"/>
              <a:t> Andrés Lucero</a:t>
            </a:r>
          </a:p>
          <a:p>
            <a:r>
              <a:rPr lang="en-US" dirty="0" smtClean="0"/>
              <a:t>Thursday, November 5, 2015</a:t>
            </a:r>
          </a:p>
          <a:p>
            <a:r>
              <a:rPr lang="en-US" dirty="0" smtClean="0"/>
              <a:t>La </a:t>
            </a:r>
            <a:r>
              <a:rPr lang="en-US" dirty="0" err="1" smtClean="0"/>
              <a:t>Cosecha</a:t>
            </a:r>
            <a:r>
              <a:rPr lang="en-US" dirty="0" smtClean="0"/>
              <a:t> 2015 Albuquerque, New Mexico</a:t>
            </a:r>
            <a:endParaRPr lang="en-US" dirty="0"/>
          </a:p>
        </p:txBody>
      </p:sp>
      <p:sp>
        <p:nvSpPr>
          <p:cNvPr id="4" name="Footer Placeholder 3"/>
          <p:cNvSpPr>
            <a:spLocks noGrp="1"/>
          </p:cNvSpPr>
          <p:nvPr>
            <p:ph type="ftr" sz="quarter" idx="11"/>
          </p:nvPr>
        </p:nvSpPr>
        <p:spPr/>
        <p:txBody>
          <a:bodyPr/>
          <a:lstStyle/>
          <a:p>
            <a:r>
              <a:rPr lang="en-US" smtClean="0"/>
              <a:t>Stanley Andres Lucero</a:t>
            </a:r>
            <a:endParaRPr lang="en-US"/>
          </a:p>
        </p:txBody>
      </p:sp>
      <p:sp>
        <p:nvSpPr>
          <p:cNvPr id="5" name="Slide Number Placeholder 4"/>
          <p:cNvSpPr>
            <a:spLocks noGrp="1"/>
          </p:cNvSpPr>
          <p:nvPr>
            <p:ph type="sldNum" sz="quarter" idx="12"/>
          </p:nvPr>
        </p:nvSpPr>
        <p:spPr/>
        <p:txBody>
          <a:bodyPr/>
          <a:lstStyle/>
          <a:p>
            <a:fld id="{AE5633FB-A6CC-4A4E-8B0B-0B6FCB0F01AD}" type="slidenum">
              <a:rPr lang="en-US" smtClean="0"/>
              <a:t>1</a:t>
            </a:fld>
            <a:endParaRPr lang="en-US"/>
          </a:p>
        </p:txBody>
      </p:sp>
    </p:spTree>
    <p:extLst>
      <p:ext uri="{BB962C8B-B14F-4D97-AF65-F5344CB8AC3E}">
        <p14:creationId xmlns:p14="http://schemas.microsoft.com/office/powerpoint/2010/main" val="3641169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27433" y="1298138"/>
            <a:ext cx="4270160" cy="4154984"/>
          </a:xfrm>
          <a:prstGeom prst="rect">
            <a:avLst/>
          </a:prstGeom>
          <a:noFill/>
        </p:spPr>
        <p:txBody>
          <a:bodyPr wrap="square" rtlCol="0">
            <a:spAutoFit/>
          </a:bodyPr>
          <a:lstStyle/>
          <a:p>
            <a:r>
              <a:rPr lang="en-US" sz="2400" dirty="0" smtClean="0"/>
              <a:t>I am a Manito, a </a:t>
            </a:r>
            <a:r>
              <a:rPr lang="en-US" sz="2400" dirty="0" err="1" smtClean="0"/>
              <a:t>genízaro</a:t>
            </a:r>
            <a:r>
              <a:rPr lang="en-US" sz="2400" dirty="0" smtClean="0"/>
              <a:t>, a coyote, a Spanish American with deep roots in New Mexico with both Native American and European ancestors.  As I traced my ancestors, I also learned about the places where they settled including: </a:t>
            </a:r>
            <a:r>
              <a:rPr lang="en-US" sz="2400" dirty="0" err="1" smtClean="0"/>
              <a:t>Analco</a:t>
            </a:r>
            <a:r>
              <a:rPr lang="en-US" sz="2400" dirty="0" smtClean="0"/>
              <a:t>, </a:t>
            </a:r>
            <a:r>
              <a:rPr lang="en-US" sz="2400" dirty="0" err="1" smtClean="0"/>
              <a:t>Atlixco</a:t>
            </a:r>
            <a:r>
              <a:rPr lang="en-US" sz="2400" dirty="0" smtClean="0"/>
              <a:t>, Bernalillo, San Gabriel del </a:t>
            </a:r>
            <a:r>
              <a:rPr lang="en-US" sz="2400" dirty="0" err="1" smtClean="0"/>
              <a:t>Yunque</a:t>
            </a:r>
            <a:r>
              <a:rPr lang="en-US" sz="2400" dirty="0" smtClean="0"/>
              <a:t>, Cerro de Chimayo de Buenaventura, and many others.</a:t>
            </a:r>
            <a:endParaRPr lang="en-US" sz="24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7962" y="1298138"/>
            <a:ext cx="5032615" cy="4145872"/>
          </a:xfrm>
          <a:prstGeom prst="rect">
            <a:avLst/>
          </a:prstGeom>
        </p:spPr>
      </p:pic>
      <p:sp>
        <p:nvSpPr>
          <p:cNvPr id="6" name="TextBox 5"/>
          <p:cNvSpPr txBox="1"/>
          <p:nvPr/>
        </p:nvSpPr>
        <p:spPr>
          <a:xfrm>
            <a:off x="2253433" y="5444010"/>
            <a:ext cx="2422073" cy="369332"/>
          </a:xfrm>
          <a:prstGeom prst="rect">
            <a:avLst/>
          </a:prstGeom>
          <a:noFill/>
        </p:spPr>
        <p:txBody>
          <a:bodyPr wrap="none" rtlCol="0">
            <a:spAutoFit/>
          </a:bodyPr>
          <a:lstStyle/>
          <a:p>
            <a:r>
              <a:rPr lang="en-US" dirty="0" smtClean="0">
                <a:hlinkClick r:id="rId3"/>
              </a:rPr>
              <a:t>www.thecelebritypix.com</a:t>
            </a:r>
            <a:endParaRPr lang="en-US" dirty="0"/>
          </a:p>
        </p:txBody>
      </p:sp>
      <p:sp>
        <p:nvSpPr>
          <p:cNvPr id="2" name="Footer Placeholder 1"/>
          <p:cNvSpPr>
            <a:spLocks noGrp="1"/>
          </p:cNvSpPr>
          <p:nvPr>
            <p:ph type="ftr" sz="quarter" idx="11"/>
          </p:nvPr>
        </p:nvSpPr>
        <p:spPr/>
        <p:txBody>
          <a:bodyPr/>
          <a:lstStyle/>
          <a:p>
            <a:r>
              <a:rPr lang="en-US" smtClean="0"/>
              <a:t>Stanley Andres Lucero</a:t>
            </a:r>
            <a:endParaRPr lang="en-US"/>
          </a:p>
        </p:txBody>
      </p:sp>
      <p:sp>
        <p:nvSpPr>
          <p:cNvPr id="5" name="Slide Number Placeholder 4"/>
          <p:cNvSpPr>
            <a:spLocks noGrp="1"/>
          </p:cNvSpPr>
          <p:nvPr>
            <p:ph type="sldNum" sz="quarter" idx="12"/>
          </p:nvPr>
        </p:nvSpPr>
        <p:spPr/>
        <p:txBody>
          <a:bodyPr/>
          <a:lstStyle/>
          <a:p>
            <a:fld id="{AE5633FB-A6CC-4A4E-8B0B-0B6FCB0F01AD}" type="slidenum">
              <a:rPr lang="en-US" smtClean="0"/>
              <a:t>2</a:t>
            </a:fld>
            <a:endParaRPr lang="en-US"/>
          </a:p>
        </p:txBody>
      </p:sp>
    </p:spTree>
    <p:extLst>
      <p:ext uri="{BB962C8B-B14F-4D97-AF65-F5344CB8AC3E}">
        <p14:creationId xmlns:p14="http://schemas.microsoft.com/office/powerpoint/2010/main" val="8771935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341122" y="2893228"/>
            <a:ext cx="9601196" cy="1303867"/>
          </a:xfrm>
        </p:spPr>
        <p:txBody>
          <a:bodyPr/>
          <a:lstStyle/>
          <a:p>
            <a:r>
              <a:rPr lang="en-US" dirty="0" smtClean="0"/>
              <a:t>Defining Manito, </a:t>
            </a:r>
            <a:r>
              <a:rPr lang="en-US" dirty="0" err="1" smtClean="0"/>
              <a:t>genizaro</a:t>
            </a:r>
            <a:r>
              <a:rPr lang="en-US" dirty="0" smtClean="0"/>
              <a:t>, and coyote.</a:t>
            </a:r>
            <a:endParaRPr lang="en-US" dirty="0"/>
          </a:p>
        </p:txBody>
      </p:sp>
      <p:sp>
        <p:nvSpPr>
          <p:cNvPr id="5" name="Footer Placeholder 4"/>
          <p:cNvSpPr>
            <a:spLocks noGrp="1"/>
          </p:cNvSpPr>
          <p:nvPr>
            <p:ph type="ftr" sz="quarter" idx="11"/>
          </p:nvPr>
        </p:nvSpPr>
        <p:spPr/>
        <p:txBody>
          <a:bodyPr/>
          <a:lstStyle/>
          <a:p>
            <a:r>
              <a:rPr lang="en-US" smtClean="0"/>
              <a:t>Stanley Andres Lucero</a:t>
            </a:r>
            <a:endParaRPr lang="en-US"/>
          </a:p>
        </p:txBody>
      </p:sp>
      <p:sp>
        <p:nvSpPr>
          <p:cNvPr id="6" name="Slide Number Placeholder 5"/>
          <p:cNvSpPr>
            <a:spLocks noGrp="1"/>
          </p:cNvSpPr>
          <p:nvPr>
            <p:ph type="sldNum" sz="quarter" idx="12"/>
          </p:nvPr>
        </p:nvSpPr>
        <p:spPr/>
        <p:txBody>
          <a:bodyPr/>
          <a:lstStyle/>
          <a:p>
            <a:fld id="{AE5633FB-A6CC-4A4E-8B0B-0B6FCB0F01AD}" type="slidenum">
              <a:rPr lang="en-US" smtClean="0"/>
              <a:t>3</a:t>
            </a:fld>
            <a:endParaRPr lang="en-US"/>
          </a:p>
        </p:txBody>
      </p:sp>
    </p:spTree>
    <p:extLst>
      <p:ext uri="{BB962C8B-B14F-4D97-AF65-F5344CB8AC3E}">
        <p14:creationId xmlns:p14="http://schemas.microsoft.com/office/powerpoint/2010/main" val="26202889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Los </a:t>
            </a:r>
            <a:r>
              <a:rPr lang="en-US" dirty="0" err="1" smtClean="0"/>
              <a:t>Manitos</a:t>
            </a:r>
            <a:r>
              <a:rPr lang="en-US" dirty="0" smtClean="0"/>
              <a:t/>
            </a:r>
            <a:br>
              <a:rPr lang="en-US" dirty="0" smtClean="0"/>
            </a:br>
            <a:r>
              <a:rPr lang="en-US" sz="1200" dirty="0" smtClean="0"/>
              <a:t>A Dictionary of New Mexico and Southern Colorado Spanish, p. 105</a:t>
            </a:r>
            <a:endParaRPr lang="en-US" dirty="0"/>
          </a:p>
        </p:txBody>
      </p:sp>
      <p:sp>
        <p:nvSpPr>
          <p:cNvPr id="3" name="Content Placeholder 2"/>
          <p:cNvSpPr>
            <a:spLocks noGrp="1"/>
          </p:cNvSpPr>
          <p:nvPr>
            <p:ph idx="1"/>
          </p:nvPr>
        </p:nvSpPr>
        <p:spPr/>
        <p:txBody>
          <a:bodyPr>
            <a:normAutofit/>
          </a:bodyPr>
          <a:lstStyle/>
          <a:p>
            <a:pPr marL="0" indent="0">
              <a:buNone/>
            </a:pPr>
            <a:r>
              <a:rPr lang="en-US" sz="4000" dirty="0" smtClean="0"/>
              <a:t>“Los </a:t>
            </a:r>
            <a:r>
              <a:rPr lang="en-US" sz="4000" dirty="0" err="1" smtClean="0"/>
              <a:t>Manitos</a:t>
            </a:r>
            <a:r>
              <a:rPr lang="en-US" sz="4000" dirty="0" smtClean="0"/>
              <a:t>, the New Mexicans, a term applied by Mexican immigrants to northern New Mexicans of Indo-Hispano descent.”</a:t>
            </a:r>
          </a:p>
          <a:p>
            <a:pPr marL="0" indent="0">
              <a:buNone/>
            </a:pPr>
            <a:r>
              <a:rPr lang="en-US" sz="4000" dirty="0" smtClean="0"/>
              <a:t>“[&lt;Mex. Sp. dim. of </a:t>
            </a:r>
            <a:r>
              <a:rPr lang="en-US" sz="4000" dirty="0" err="1" smtClean="0"/>
              <a:t>mano</a:t>
            </a:r>
            <a:r>
              <a:rPr lang="en-US" sz="4000" dirty="0" smtClean="0"/>
              <a:t>&lt;</a:t>
            </a:r>
            <a:r>
              <a:rPr lang="en-US" sz="4000" dirty="0" err="1" smtClean="0"/>
              <a:t>hermano</a:t>
            </a:r>
            <a:r>
              <a:rPr lang="en-US" sz="4000" dirty="0" smtClean="0"/>
              <a:t>]”</a:t>
            </a:r>
            <a:endParaRPr lang="en-US" sz="4000" dirty="0"/>
          </a:p>
        </p:txBody>
      </p:sp>
      <p:sp>
        <p:nvSpPr>
          <p:cNvPr id="4" name="Footer Placeholder 3"/>
          <p:cNvSpPr>
            <a:spLocks noGrp="1"/>
          </p:cNvSpPr>
          <p:nvPr>
            <p:ph type="ftr" sz="quarter" idx="11"/>
          </p:nvPr>
        </p:nvSpPr>
        <p:spPr/>
        <p:txBody>
          <a:bodyPr/>
          <a:lstStyle/>
          <a:p>
            <a:r>
              <a:rPr lang="en-US" smtClean="0"/>
              <a:t>Stanley Andres Lucero</a:t>
            </a:r>
            <a:endParaRPr lang="en-US"/>
          </a:p>
        </p:txBody>
      </p:sp>
      <p:sp>
        <p:nvSpPr>
          <p:cNvPr id="5" name="Slide Number Placeholder 4"/>
          <p:cNvSpPr>
            <a:spLocks noGrp="1"/>
          </p:cNvSpPr>
          <p:nvPr>
            <p:ph type="sldNum" sz="quarter" idx="12"/>
          </p:nvPr>
        </p:nvSpPr>
        <p:spPr/>
        <p:txBody>
          <a:bodyPr/>
          <a:lstStyle/>
          <a:p>
            <a:fld id="{AE5633FB-A6CC-4A4E-8B0B-0B6FCB0F01AD}" type="slidenum">
              <a:rPr lang="en-US" smtClean="0"/>
              <a:t>4</a:t>
            </a:fld>
            <a:endParaRPr lang="en-US"/>
          </a:p>
        </p:txBody>
      </p:sp>
    </p:spTree>
    <p:extLst>
      <p:ext uri="{BB962C8B-B14F-4D97-AF65-F5344CB8AC3E}">
        <p14:creationId xmlns:p14="http://schemas.microsoft.com/office/powerpoint/2010/main" val="38502203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Los </a:t>
            </a:r>
            <a:r>
              <a:rPr lang="en-US" dirty="0" err="1" smtClean="0"/>
              <a:t>Jenízaros</a:t>
            </a:r>
            <a:r>
              <a:rPr lang="en-US" dirty="0" smtClean="0"/>
              <a:t/>
            </a:r>
            <a:br>
              <a:rPr lang="en-US" dirty="0" smtClean="0"/>
            </a:br>
            <a:r>
              <a:rPr lang="en-US" sz="1300" dirty="0"/>
              <a:t>A Dictionary of New Mexico and Southern Colorado Spanish, p. </a:t>
            </a:r>
            <a:r>
              <a:rPr lang="en-US" sz="1300" dirty="0" smtClean="0"/>
              <a:t>90</a:t>
            </a:r>
            <a:endParaRPr lang="en-US" sz="1300" dirty="0"/>
          </a:p>
        </p:txBody>
      </p:sp>
      <p:sp>
        <p:nvSpPr>
          <p:cNvPr id="3" name="Content Placeholder 2"/>
          <p:cNvSpPr>
            <a:spLocks noGrp="1"/>
          </p:cNvSpPr>
          <p:nvPr>
            <p:ph idx="1"/>
          </p:nvPr>
        </p:nvSpPr>
        <p:spPr/>
        <p:txBody>
          <a:bodyPr>
            <a:normAutofit/>
          </a:bodyPr>
          <a:lstStyle/>
          <a:p>
            <a:pPr marL="0" indent="0">
              <a:buNone/>
            </a:pPr>
            <a:r>
              <a:rPr lang="en-US" sz="3600" dirty="0" smtClean="0"/>
              <a:t>“A person of mixed blood, an Indian captive ransomed by the Spanish authorities from the Apache, Comanche, Navajo, or Ute masters and used by his rescuers as a domestic or soldier; also, a descendant of these ransomed Indians.”</a:t>
            </a:r>
            <a:endParaRPr lang="en-US" sz="3600" dirty="0"/>
          </a:p>
        </p:txBody>
      </p:sp>
      <p:sp>
        <p:nvSpPr>
          <p:cNvPr id="4" name="Footer Placeholder 3"/>
          <p:cNvSpPr>
            <a:spLocks noGrp="1"/>
          </p:cNvSpPr>
          <p:nvPr>
            <p:ph type="ftr" sz="quarter" idx="11"/>
          </p:nvPr>
        </p:nvSpPr>
        <p:spPr/>
        <p:txBody>
          <a:bodyPr/>
          <a:lstStyle/>
          <a:p>
            <a:r>
              <a:rPr lang="en-US" smtClean="0"/>
              <a:t>Stanley Andres Lucero</a:t>
            </a:r>
            <a:endParaRPr lang="en-US"/>
          </a:p>
        </p:txBody>
      </p:sp>
      <p:sp>
        <p:nvSpPr>
          <p:cNvPr id="5" name="Slide Number Placeholder 4"/>
          <p:cNvSpPr>
            <a:spLocks noGrp="1"/>
          </p:cNvSpPr>
          <p:nvPr>
            <p:ph type="sldNum" sz="quarter" idx="12"/>
          </p:nvPr>
        </p:nvSpPr>
        <p:spPr/>
        <p:txBody>
          <a:bodyPr/>
          <a:lstStyle/>
          <a:p>
            <a:fld id="{AE5633FB-A6CC-4A4E-8B0B-0B6FCB0F01AD}" type="slidenum">
              <a:rPr lang="en-US" smtClean="0"/>
              <a:t>5</a:t>
            </a:fld>
            <a:endParaRPr lang="en-US"/>
          </a:p>
        </p:txBody>
      </p:sp>
    </p:spTree>
    <p:extLst>
      <p:ext uri="{BB962C8B-B14F-4D97-AF65-F5344CB8AC3E}">
        <p14:creationId xmlns:p14="http://schemas.microsoft.com/office/powerpoint/2010/main" val="5659646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smtClean="0"/>
              <a:t>Genizaro</a:t>
            </a:r>
            <a:r>
              <a:rPr lang="en-US" sz="3600" dirty="0" smtClean="0"/>
              <a:t> Federation of </a:t>
            </a:r>
            <a:r>
              <a:rPr lang="en-US" sz="3600" dirty="0"/>
              <a:t>New Mexico</a:t>
            </a:r>
            <a:r>
              <a:rPr lang="en-US" dirty="0"/>
              <a:t/>
            </a:r>
            <a:br>
              <a:rPr lang="en-US" dirty="0"/>
            </a:br>
            <a:r>
              <a:rPr lang="en-US" sz="1200" dirty="0">
                <a:hlinkClick r:id="rId2"/>
              </a:rPr>
              <a:t>https://</a:t>
            </a:r>
            <a:r>
              <a:rPr lang="en-US" sz="1200" dirty="0" smtClean="0">
                <a:hlinkClick r:id="rId2"/>
              </a:rPr>
              <a:t>www.facebook.com/groups/genizaro.federation.of.New.Mexico/886493474733140</a:t>
            </a:r>
            <a:r>
              <a:rPr lang="en-US" sz="1200" dirty="0" smtClean="0"/>
              <a:t> </a:t>
            </a:r>
            <a:endParaRPr lang="en-US" sz="1200" dirty="0"/>
          </a:p>
        </p:txBody>
      </p:sp>
      <p:sp>
        <p:nvSpPr>
          <p:cNvPr id="3" name="Subtitle 2"/>
          <p:cNvSpPr>
            <a:spLocks noGrp="1"/>
          </p:cNvSpPr>
          <p:nvPr>
            <p:ph idx="1"/>
          </p:nvPr>
        </p:nvSpPr>
        <p:spPr/>
        <p:txBody>
          <a:bodyPr>
            <a:normAutofit/>
          </a:bodyPr>
          <a:lstStyle/>
          <a:p>
            <a:pPr marL="0" indent="0">
              <a:buNone/>
            </a:pPr>
            <a:r>
              <a:rPr lang="en-US" sz="4000" dirty="0" smtClean="0"/>
              <a:t>FACEBOOK: Organization </a:t>
            </a:r>
            <a:r>
              <a:rPr lang="en-US" sz="4000" dirty="0"/>
              <a:t>of </a:t>
            </a:r>
            <a:r>
              <a:rPr lang="en-US" sz="4000" dirty="0" err="1" smtClean="0"/>
              <a:t>Genízaro</a:t>
            </a:r>
            <a:r>
              <a:rPr lang="en-US" sz="4000" dirty="0" smtClean="0"/>
              <a:t> </a:t>
            </a:r>
            <a:r>
              <a:rPr lang="en-US" sz="4000" dirty="0"/>
              <a:t>Descendants of New Mexico and their </a:t>
            </a:r>
            <a:r>
              <a:rPr lang="en-US" sz="4000" dirty="0" smtClean="0"/>
              <a:t>friends </a:t>
            </a:r>
            <a:r>
              <a:rPr lang="en-US" sz="4000" dirty="0"/>
              <a:t>and supporters. Membership in this group or connection to this page is not limited to those of </a:t>
            </a:r>
            <a:r>
              <a:rPr lang="en-US" sz="4000" dirty="0" err="1"/>
              <a:t>Genizaro</a:t>
            </a:r>
            <a:r>
              <a:rPr lang="en-US" sz="4000" dirty="0"/>
              <a:t> Ancestry. </a:t>
            </a:r>
          </a:p>
        </p:txBody>
      </p:sp>
      <p:sp>
        <p:nvSpPr>
          <p:cNvPr id="4" name="Footer Placeholder 3"/>
          <p:cNvSpPr>
            <a:spLocks noGrp="1"/>
          </p:cNvSpPr>
          <p:nvPr>
            <p:ph type="ftr" sz="quarter" idx="11"/>
          </p:nvPr>
        </p:nvSpPr>
        <p:spPr/>
        <p:txBody>
          <a:bodyPr/>
          <a:lstStyle/>
          <a:p>
            <a:r>
              <a:rPr lang="en-US" smtClean="0"/>
              <a:t>Stanley Andres Lucero</a:t>
            </a:r>
            <a:endParaRPr lang="en-US"/>
          </a:p>
        </p:txBody>
      </p:sp>
      <p:sp>
        <p:nvSpPr>
          <p:cNvPr id="5" name="Slide Number Placeholder 4"/>
          <p:cNvSpPr>
            <a:spLocks noGrp="1"/>
          </p:cNvSpPr>
          <p:nvPr>
            <p:ph type="sldNum" sz="quarter" idx="12"/>
          </p:nvPr>
        </p:nvSpPr>
        <p:spPr/>
        <p:txBody>
          <a:bodyPr/>
          <a:lstStyle/>
          <a:p>
            <a:fld id="{AE5633FB-A6CC-4A4E-8B0B-0B6FCB0F01AD}" type="slidenum">
              <a:rPr lang="en-US" smtClean="0"/>
              <a:t>6</a:t>
            </a:fld>
            <a:endParaRPr lang="en-US"/>
          </a:p>
        </p:txBody>
      </p:sp>
    </p:spTree>
    <p:extLst>
      <p:ext uri="{BB962C8B-B14F-4D97-AF65-F5344CB8AC3E}">
        <p14:creationId xmlns:p14="http://schemas.microsoft.com/office/powerpoint/2010/main" val="4974907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Los coyotes</a:t>
            </a:r>
            <a:br>
              <a:rPr lang="en-US" dirty="0" smtClean="0"/>
            </a:br>
            <a:r>
              <a:rPr lang="en-US" sz="1300" dirty="0"/>
              <a:t>A Dictionary of New Mexico and Southern Colorado Spanish, p. </a:t>
            </a:r>
            <a:r>
              <a:rPr lang="en-US" sz="1300" dirty="0" smtClean="0"/>
              <a:t>97</a:t>
            </a:r>
            <a:endParaRPr lang="en-US" sz="1300" dirty="0"/>
          </a:p>
        </p:txBody>
      </p:sp>
      <p:sp>
        <p:nvSpPr>
          <p:cNvPr id="3" name="Content Placeholder 2"/>
          <p:cNvSpPr>
            <a:spLocks noGrp="1"/>
          </p:cNvSpPr>
          <p:nvPr>
            <p:ph idx="1"/>
          </p:nvPr>
        </p:nvSpPr>
        <p:spPr/>
        <p:txBody>
          <a:bodyPr>
            <a:normAutofit/>
          </a:bodyPr>
          <a:lstStyle/>
          <a:p>
            <a:pPr marL="0" indent="0">
              <a:buNone/>
            </a:pPr>
            <a:r>
              <a:rPr lang="en-US" sz="3600" dirty="0" smtClean="0"/>
              <a:t>“Said of the youngest child in a family; offspring of a mixed Anglo-American Indo-Hispanic marriage; native, of the country [</a:t>
            </a:r>
            <a:r>
              <a:rPr lang="en-US" sz="3600" dirty="0" err="1" smtClean="0"/>
              <a:t>criollo</a:t>
            </a:r>
            <a:r>
              <a:rPr lang="en-US" sz="3600" dirty="0" smtClean="0"/>
              <a:t>]; </a:t>
            </a:r>
            <a:r>
              <a:rPr lang="en-US" sz="3600" i="1" dirty="0" err="1" smtClean="0"/>
              <a:t>indios</a:t>
            </a:r>
            <a:r>
              <a:rPr lang="en-US" sz="3600" i="1" dirty="0" smtClean="0"/>
              <a:t> coyotes</a:t>
            </a:r>
            <a:r>
              <a:rPr lang="en-US" sz="3600" dirty="0" smtClean="0"/>
              <a:t>, native Indians, i.e. from </a:t>
            </a:r>
            <a:r>
              <a:rPr lang="en-US" sz="3600" i="1" dirty="0" smtClean="0"/>
              <a:t>Cibola</a:t>
            </a:r>
            <a:r>
              <a:rPr lang="en-US" sz="3600" dirty="0" smtClean="0"/>
              <a:t>, lands that eventually [after 1583] became the kingdom of New Mexico.”</a:t>
            </a:r>
            <a:endParaRPr lang="en-US" sz="3600" dirty="0"/>
          </a:p>
        </p:txBody>
      </p:sp>
      <p:sp>
        <p:nvSpPr>
          <p:cNvPr id="4" name="Footer Placeholder 3"/>
          <p:cNvSpPr>
            <a:spLocks noGrp="1"/>
          </p:cNvSpPr>
          <p:nvPr>
            <p:ph type="ftr" sz="quarter" idx="11"/>
          </p:nvPr>
        </p:nvSpPr>
        <p:spPr/>
        <p:txBody>
          <a:bodyPr/>
          <a:lstStyle/>
          <a:p>
            <a:r>
              <a:rPr lang="en-US" smtClean="0"/>
              <a:t>Stanley Andres Lucero</a:t>
            </a:r>
            <a:endParaRPr lang="en-US"/>
          </a:p>
        </p:txBody>
      </p:sp>
      <p:sp>
        <p:nvSpPr>
          <p:cNvPr id="5" name="Slide Number Placeholder 4"/>
          <p:cNvSpPr>
            <a:spLocks noGrp="1"/>
          </p:cNvSpPr>
          <p:nvPr>
            <p:ph type="sldNum" sz="quarter" idx="12"/>
          </p:nvPr>
        </p:nvSpPr>
        <p:spPr/>
        <p:txBody>
          <a:bodyPr/>
          <a:lstStyle/>
          <a:p>
            <a:fld id="{AE5633FB-A6CC-4A4E-8B0B-0B6FCB0F01AD}" type="slidenum">
              <a:rPr lang="en-US" smtClean="0"/>
              <a:t>7</a:t>
            </a:fld>
            <a:endParaRPr lang="en-US"/>
          </a:p>
        </p:txBody>
      </p:sp>
    </p:spTree>
    <p:extLst>
      <p:ext uri="{BB962C8B-B14F-4D97-AF65-F5344CB8AC3E}">
        <p14:creationId xmlns:p14="http://schemas.microsoft.com/office/powerpoint/2010/main" val="17563793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to consider</a:t>
            </a:r>
            <a:endParaRPr lang="en-US" dirty="0"/>
          </a:p>
        </p:txBody>
      </p:sp>
      <p:sp>
        <p:nvSpPr>
          <p:cNvPr id="3" name="Content Placeholder 2"/>
          <p:cNvSpPr>
            <a:spLocks noGrp="1"/>
          </p:cNvSpPr>
          <p:nvPr>
            <p:ph idx="1"/>
          </p:nvPr>
        </p:nvSpPr>
        <p:spPr/>
        <p:txBody>
          <a:bodyPr>
            <a:normAutofit fontScale="92500" lnSpcReduction="20000"/>
          </a:bodyPr>
          <a:lstStyle/>
          <a:p>
            <a:r>
              <a:rPr lang="en-US" sz="4000" dirty="0" smtClean="0"/>
              <a:t>Teach our children about their direct ancestors in school.</a:t>
            </a:r>
          </a:p>
          <a:p>
            <a:r>
              <a:rPr lang="en-US" sz="4000" dirty="0" smtClean="0"/>
              <a:t>Include historical information directly related to our students.</a:t>
            </a:r>
          </a:p>
          <a:p>
            <a:r>
              <a:rPr lang="en-US" sz="4000" dirty="0" smtClean="0"/>
              <a:t>Teach our students the full and old names of places in New Mexico.</a:t>
            </a:r>
            <a:endParaRPr lang="en-US" sz="4000" dirty="0"/>
          </a:p>
        </p:txBody>
      </p:sp>
      <p:sp>
        <p:nvSpPr>
          <p:cNvPr id="4" name="Footer Placeholder 3"/>
          <p:cNvSpPr>
            <a:spLocks noGrp="1"/>
          </p:cNvSpPr>
          <p:nvPr>
            <p:ph type="ftr" sz="quarter" idx="11"/>
          </p:nvPr>
        </p:nvSpPr>
        <p:spPr/>
        <p:txBody>
          <a:bodyPr/>
          <a:lstStyle/>
          <a:p>
            <a:r>
              <a:rPr lang="en-US" smtClean="0"/>
              <a:t>Stanley Andres Lucero</a:t>
            </a:r>
            <a:endParaRPr lang="en-US"/>
          </a:p>
        </p:txBody>
      </p:sp>
      <p:sp>
        <p:nvSpPr>
          <p:cNvPr id="5" name="Slide Number Placeholder 4"/>
          <p:cNvSpPr>
            <a:spLocks noGrp="1"/>
          </p:cNvSpPr>
          <p:nvPr>
            <p:ph type="sldNum" sz="quarter" idx="12"/>
          </p:nvPr>
        </p:nvSpPr>
        <p:spPr/>
        <p:txBody>
          <a:bodyPr/>
          <a:lstStyle/>
          <a:p>
            <a:fld id="{AE5633FB-A6CC-4A4E-8B0B-0B6FCB0F01AD}" type="slidenum">
              <a:rPr lang="en-US" smtClean="0"/>
              <a:t>8</a:t>
            </a:fld>
            <a:endParaRPr lang="en-US"/>
          </a:p>
        </p:txBody>
      </p:sp>
    </p:spTree>
    <p:extLst>
      <p:ext uri="{BB962C8B-B14F-4D97-AF65-F5344CB8AC3E}">
        <p14:creationId xmlns:p14="http://schemas.microsoft.com/office/powerpoint/2010/main" val="414695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3418" y="3048676"/>
            <a:ext cx="9601196" cy="2748620"/>
          </a:xfrm>
        </p:spPr>
        <p:txBody>
          <a:bodyPr>
            <a:normAutofit fontScale="90000"/>
          </a:bodyPr>
          <a:lstStyle/>
          <a:p>
            <a:r>
              <a:rPr lang="en-US" dirty="0" smtClean="0"/>
              <a:t>The earliest places I found my ancestors.</a:t>
            </a:r>
            <a:br>
              <a:rPr lang="en-US" dirty="0" smtClean="0"/>
            </a:br>
            <a:r>
              <a:rPr lang="en-US" dirty="0" smtClean="0"/>
              <a:t>For more information, go to </a:t>
            </a:r>
            <a:r>
              <a:rPr lang="en-US" dirty="0"/>
              <a:t>my website:</a:t>
            </a:r>
            <a:br>
              <a:rPr lang="en-US" dirty="0"/>
            </a:br>
            <a:r>
              <a:rPr lang="en-US" dirty="0">
                <a:hlinkClick r:id="rId2"/>
              </a:rPr>
              <a:t>http://</a:t>
            </a:r>
            <a:r>
              <a:rPr lang="en-US" dirty="0" smtClean="0">
                <a:hlinkClick r:id="rId2"/>
              </a:rPr>
              <a:t>www.lucerito.net/genealogy.html</a:t>
            </a:r>
            <a:r>
              <a:rPr lang="en-US" dirty="0" smtClean="0"/>
              <a:t> </a:t>
            </a:r>
            <a:br>
              <a:rPr lang="en-US" dirty="0" smtClean="0"/>
            </a:br>
            <a:endParaRPr lang="en-US" dirty="0"/>
          </a:p>
        </p:txBody>
      </p:sp>
      <p:sp>
        <p:nvSpPr>
          <p:cNvPr id="4" name="Footer Placeholder 3"/>
          <p:cNvSpPr>
            <a:spLocks noGrp="1"/>
          </p:cNvSpPr>
          <p:nvPr>
            <p:ph type="ftr" sz="quarter" idx="11"/>
          </p:nvPr>
        </p:nvSpPr>
        <p:spPr/>
        <p:txBody>
          <a:bodyPr/>
          <a:lstStyle/>
          <a:p>
            <a:r>
              <a:rPr lang="en-US" smtClean="0"/>
              <a:t>Stanley Andres Lucero</a:t>
            </a:r>
            <a:endParaRPr lang="en-US"/>
          </a:p>
        </p:txBody>
      </p:sp>
      <p:sp>
        <p:nvSpPr>
          <p:cNvPr id="5" name="Slide Number Placeholder 4"/>
          <p:cNvSpPr>
            <a:spLocks noGrp="1"/>
          </p:cNvSpPr>
          <p:nvPr>
            <p:ph type="sldNum" sz="quarter" idx="12"/>
          </p:nvPr>
        </p:nvSpPr>
        <p:spPr/>
        <p:txBody>
          <a:bodyPr/>
          <a:lstStyle/>
          <a:p>
            <a:fld id="{AE5633FB-A6CC-4A4E-8B0B-0B6FCB0F01AD}" type="slidenum">
              <a:rPr lang="en-US" smtClean="0"/>
              <a:t>9</a:t>
            </a:fld>
            <a:endParaRPr lang="en-US"/>
          </a:p>
        </p:txBody>
      </p:sp>
    </p:spTree>
    <p:extLst>
      <p:ext uri="{BB962C8B-B14F-4D97-AF65-F5344CB8AC3E}">
        <p14:creationId xmlns:p14="http://schemas.microsoft.com/office/powerpoint/2010/main" val="5796335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804416" y="1028574"/>
            <a:ext cx="8290560" cy="4278094"/>
          </a:xfrm>
          <a:prstGeom prst="rect">
            <a:avLst/>
          </a:prstGeom>
        </p:spPr>
        <p:txBody>
          <a:bodyPr wrap="square">
            <a:spAutoFit/>
          </a:bodyPr>
          <a:lstStyle/>
          <a:p>
            <a:pPr algn="ctr"/>
            <a:endParaRPr lang="en-US" sz="2000" dirty="0" smtClean="0"/>
          </a:p>
          <a:p>
            <a:pPr algn="ctr"/>
            <a:r>
              <a:rPr lang="en-US" sz="2800" dirty="0"/>
              <a:t>FRESQUEZ, Maria </a:t>
            </a:r>
            <a:r>
              <a:rPr lang="en-US" sz="2800" dirty="0" err="1"/>
              <a:t>Excelsa</a:t>
            </a:r>
            <a:r>
              <a:rPr lang="en-US" sz="2800" dirty="0"/>
              <a:t> 1891 Santa Barbara</a:t>
            </a:r>
          </a:p>
          <a:p>
            <a:pPr algn="ctr"/>
            <a:r>
              <a:rPr lang="en-US" sz="2800" dirty="0"/>
              <a:t>DOMINGUEZ, Maria Trinidad 1841 </a:t>
            </a:r>
            <a:r>
              <a:rPr lang="en-US" sz="2800" dirty="0" err="1"/>
              <a:t>Trampas</a:t>
            </a:r>
            <a:endParaRPr lang="en-US" sz="2800" dirty="0"/>
          </a:p>
          <a:p>
            <a:pPr algn="ctr"/>
            <a:r>
              <a:rPr lang="en-US" sz="2800" dirty="0" smtClean="0"/>
              <a:t>FRESQUEZ </a:t>
            </a:r>
            <a:r>
              <a:rPr lang="en-US" sz="2800" dirty="0"/>
              <a:t>Juan </a:t>
            </a:r>
            <a:r>
              <a:rPr lang="en-US" sz="2800" dirty="0" err="1"/>
              <a:t>Nepomucino</a:t>
            </a:r>
            <a:r>
              <a:rPr lang="en-US" sz="2800" dirty="0"/>
              <a:t> 1828 </a:t>
            </a:r>
            <a:r>
              <a:rPr lang="en-US" sz="2800" dirty="0" err="1"/>
              <a:t>Rodarte</a:t>
            </a:r>
            <a:endParaRPr lang="en-US" sz="2800" dirty="0"/>
          </a:p>
          <a:p>
            <a:pPr algn="ctr"/>
            <a:r>
              <a:rPr lang="en-US" sz="2800" dirty="0"/>
              <a:t>VIGIL, Jose Maria 1816 Llano</a:t>
            </a:r>
          </a:p>
          <a:p>
            <a:pPr algn="ctr"/>
            <a:r>
              <a:rPr lang="en-US" sz="2800" dirty="0"/>
              <a:t>SANDOVAL, Maria Viviana 1815 </a:t>
            </a:r>
            <a:r>
              <a:rPr lang="en-US" sz="2800" dirty="0" smtClean="0"/>
              <a:t>Chamisal</a:t>
            </a:r>
            <a:endParaRPr lang="en-US" sz="2800" dirty="0"/>
          </a:p>
          <a:p>
            <a:pPr algn="ctr"/>
            <a:r>
              <a:rPr lang="en-US" sz="2800" dirty="0"/>
              <a:t>RUYBAL, Maria Paula 1813 San </a:t>
            </a:r>
            <a:r>
              <a:rPr lang="en-US" sz="2800" dirty="0" err="1"/>
              <a:t>Yldefonso</a:t>
            </a:r>
            <a:endParaRPr lang="en-US" sz="2800" dirty="0"/>
          </a:p>
          <a:p>
            <a:pPr algn="ctr"/>
            <a:r>
              <a:rPr lang="en-US" sz="2800" dirty="0"/>
              <a:t>DOMINGUEZ, Jose Tomas 1811 Los </a:t>
            </a:r>
            <a:r>
              <a:rPr lang="en-US" sz="2800" dirty="0" err="1"/>
              <a:t>Luceros</a:t>
            </a:r>
            <a:endParaRPr lang="en-US" sz="2800" dirty="0"/>
          </a:p>
          <a:p>
            <a:pPr algn="ctr"/>
            <a:r>
              <a:rPr lang="en-US" sz="2800" dirty="0" smtClean="0"/>
              <a:t>ROMERO</a:t>
            </a:r>
            <a:r>
              <a:rPr lang="en-US" sz="2800" dirty="0"/>
              <a:t>, Juan Cristobal  1804 El </a:t>
            </a:r>
            <a:r>
              <a:rPr lang="en-US" sz="2800" dirty="0" smtClean="0"/>
              <a:t>Valle</a:t>
            </a:r>
          </a:p>
          <a:p>
            <a:pPr algn="ctr"/>
            <a:r>
              <a:rPr lang="en-US" sz="2800" dirty="0"/>
              <a:t>LOPEZ, Maria Josefa 1793 </a:t>
            </a:r>
            <a:r>
              <a:rPr lang="en-US" sz="2800" dirty="0" err="1" smtClean="0"/>
              <a:t>Cundillo</a:t>
            </a:r>
            <a:endParaRPr lang="en-US" sz="2800" dirty="0"/>
          </a:p>
        </p:txBody>
      </p:sp>
      <p:sp>
        <p:nvSpPr>
          <p:cNvPr id="2" name="Footer Placeholder 1"/>
          <p:cNvSpPr>
            <a:spLocks noGrp="1"/>
          </p:cNvSpPr>
          <p:nvPr>
            <p:ph type="ftr" sz="quarter" idx="11"/>
          </p:nvPr>
        </p:nvSpPr>
        <p:spPr/>
        <p:txBody>
          <a:bodyPr/>
          <a:lstStyle/>
          <a:p>
            <a:r>
              <a:rPr lang="en-US" smtClean="0"/>
              <a:t>Stanley Andres Lucero</a:t>
            </a:r>
            <a:endParaRPr lang="en-US"/>
          </a:p>
        </p:txBody>
      </p:sp>
      <p:sp>
        <p:nvSpPr>
          <p:cNvPr id="3" name="Slide Number Placeholder 2"/>
          <p:cNvSpPr>
            <a:spLocks noGrp="1"/>
          </p:cNvSpPr>
          <p:nvPr>
            <p:ph type="sldNum" sz="quarter" idx="12"/>
          </p:nvPr>
        </p:nvSpPr>
        <p:spPr/>
        <p:txBody>
          <a:bodyPr/>
          <a:lstStyle/>
          <a:p>
            <a:fld id="{AE5633FB-A6CC-4A4E-8B0B-0B6FCB0F01AD}" type="slidenum">
              <a:rPr lang="en-US" smtClean="0"/>
              <a:t>10</a:t>
            </a:fld>
            <a:endParaRPr lang="en-US"/>
          </a:p>
        </p:txBody>
      </p:sp>
    </p:spTree>
    <p:extLst>
      <p:ext uri="{BB962C8B-B14F-4D97-AF65-F5344CB8AC3E}">
        <p14:creationId xmlns:p14="http://schemas.microsoft.com/office/powerpoint/2010/main" val="26836244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383713" y="1028574"/>
            <a:ext cx="9241536" cy="8156079"/>
          </a:xfrm>
          <a:prstGeom prst="rect">
            <a:avLst/>
          </a:prstGeom>
        </p:spPr>
        <p:txBody>
          <a:bodyPr wrap="square">
            <a:spAutoFit/>
          </a:bodyPr>
          <a:lstStyle/>
          <a:p>
            <a:pPr algn="ctr"/>
            <a:endParaRPr lang="en-US" sz="2000" dirty="0" smtClean="0"/>
          </a:p>
          <a:p>
            <a:pPr algn="ctr"/>
            <a:r>
              <a:rPr lang="en-US" sz="2800" dirty="0" smtClean="0"/>
              <a:t>VIGIL</a:t>
            </a:r>
            <a:r>
              <a:rPr lang="en-US" sz="2800" dirty="0"/>
              <a:t>, Rafael del Carmen 1791 </a:t>
            </a:r>
            <a:r>
              <a:rPr lang="en-US" sz="2800" dirty="0" smtClean="0"/>
              <a:t>Truchas</a:t>
            </a:r>
          </a:p>
          <a:p>
            <a:pPr algn="ctr"/>
            <a:r>
              <a:rPr lang="en-US" sz="2800" dirty="0"/>
              <a:t>AGUILAR, Maria Apolonia 1769 Santa </a:t>
            </a:r>
            <a:r>
              <a:rPr lang="en-US" sz="2800" dirty="0" smtClean="0"/>
              <a:t>Clara</a:t>
            </a:r>
          </a:p>
          <a:p>
            <a:pPr algn="ctr"/>
            <a:r>
              <a:rPr lang="en-US" sz="2800" dirty="0"/>
              <a:t>TORRES, Manuel 1762 </a:t>
            </a:r>
            <a:r>
              <a:rPr lang="en-US" sz="2800" dirty="0" err="1" smtClean="0"/>
              <a:t>Penasco</a:t>
            </a:r>
            <a:endParaRPr lang="en-US" sz="2800" dirty="0" smtClean="0"/>
          </a:p>
          <a:p>
            <a:pPr algn="ctr"/>
            <a:r>
              <a:rPr lang="en-US" sz="2800" dirty="0" smtClean="0"/>
              <a:t>MARTIN SERRANO, Teresa 1727 </a:t>
            </a:r>
            <a:r>
              <a:rPr lang="en-US" sz="2800" dirty="0" err="1" smtClean="0"/>
              <a:t>Abiquiu</a:t>
            </a:r>
            <a:endParaRPr lang="en-US" sz="2800" dirty="0" smtClean="0"/>
          </a:p>
          <a:p>
            <a:pPr algn="ctr"/>
            <a:r>
              <a:rPr lang="en-US" sz="2800" dirty="0" smtClean="0"/>
              <a:t>PONCE </a:t>
            </a:r>
            <a:r>
              <a:rPr lang="en-US" sz="2800" dirty="0"/>
              <a:t>DE LEON, Juan Jose 1722 Buenaventura [Chimayo</a:t>
            </a:r>
            <a:r>
              <a:rPr lang="en-US" sz="2800" dirty="0" smtClean="0"/>
              <a:t>]</a:t>
            </a:r>
          </a:p>
          <a:p>
            <a:pPr algn="ctr"/>
            <a:r>
              <a:rPr lang="en-US" sz="2800" dirty="0"/>
              <a:t>MARTIN SERRANO, Antonio Francisco 1706 </a:t>
            </a:r>
            <a:r>
              <a:rPr lang="en-US" sz="2800" dirty="0" err="1" smtClean="0"/>
              <a:t>Embudo</a:t>
            </a:r>
            <a:endParaRPr lang="en-US" sz="2800" dirty="0" smtClean="0"/>
          </a:p>
          <a:p>
            <a:pPr algn="ctr"/>
            <a:r>
              <a:rPr lang="en-US" sz="2800" dirty="0"/>
              <a:t>MEDINA, Maria Josefa 1695 </a:t>
            </a:r>
            <a:r>
              <a:rPr lang="en-US" sz="2800" dirty="0" smtClean="0"/>
              <a:t>Bernalillo</a:t>
            </a:r>
          </a:p>
          <a:p>
            <a:pPr algn="ctr"/>
            <a:r>
              <a:rPr lang="en-US" sz="2800" dirty="0"/>
              <a:t>TORRES, Diego de 1689 Chama</a:t>
            </a:r>
          </a:p>
          <a:p>
            <a:pPr algn="ctr"/>
            <a:r>
              <a:rPr lang="en-US" sz="2800" dirty="0"/>
              <a:t>LEYVA, Angela de 1682 Santa Cruz</a:t>
            </a:r>
          </a:p>
          <a:p>
            <a:pPr algn="ctr"/>
            <a:endParaRPr lang="en-US" sz="2800" dirty="0"/>
          </a:p>
          <a:p>
            <a:pPr algn="ctr"/>
            <a:endParaRPr lang="en-US" sz="2800" dirty="0"/>
          </a:p>
          <a:p>
            <a:pPr algn="ctr"/>
            <a:endParaRPr lang="en-US" sz="2800" dirty="0"/>
          </a:p>
          <a:p>
            <a:pPr algn="ctr"/>
            <a:endParaRPr lang="en-US" sz="2800" dirty="0"/>
          </a:p>
          <a:p>
            <a:pPr algn="ctr"/>
            <a:endParaRPr lang="en-US" sz="2800" dirty="0"/>
          </a:p>
          <a:p>
            <a:pPr algn="ctr"/>
            <a:endParaRPr lang="en-US" sz="2800" dirty="0"/>
          </a:p>
          <a:p>
            <a:pPr algn="ctr"/>
            <a:endParaRPr lang="en-US" sz="2800" dirty="0" smtClean="0"/>
          </a:p>
          <a:p>
            <a:pPr algn="ctr"/>
            <a:endParaRPr lang="en-US" sz="2800" dirty="0"/>
          </a:p>
          <a:p>
            <a:pPr algn="ctr"/>
            <a:endParaRPr lang="en-US" sz="2800" dirty="0"/>
          </a:p>
        </p:txBody>
      </p:sp>
      <p:sp>
        <p:nvSpPr>
          <p:cNvPr id="2" name="Footer Placeholder 1"/>
          <p:cNvSpPr>
            <a:spLocks noGrp="1"/>
          </p:cNvSpPr>
          <p:nvPr>
            <p:ph type="ftr" sz="quarter" idx="11"/>
          </p:nvPr>
        </p:nvSpPr>
        <p:spPr/>
        <p:txBody>
          <a:bodyPr/>
          <a:lstStyle/>
          <a:p>
            <a:r>
              <a:rPr lang="en-US" smtClean="0"/>
              <a:t>Stanley Andres Lucero</a:t>
            </a:r>
            <a:endParaRPr lang="en-US"/>
          </a:p>
        </p:txBody>
      </p:sp>
      <p:sp>
        <p:nvSpPr>
          <p:cNvPr id="3" name="Slide Number Placeholder 2"/>
          <p:cNvSpPr>
            <a:spLocks noGrp="1"/>
          </p:cNvSpPr>
          <p:nvPr>
            <p:ph type="sldNum" sz="quarter" idx="12"/>
          </p:nvPr>
        </p:nvSpPr>
        <p:spPr/>
        <p:txBody>
          <a:bodyPr/>
          <a:lstStyle/>
          <a:p>
            <a:fld id="{AE5633FB-A6CC-4A4E-8B0B-0B6FCB0F01AD}" type="slidenum">
              <a:rPr lang="en-US" smtClean="0"/>
              <a:t>11</a:t>
            </a:fld>
            <a:endParaRPr lang="en-US"/>
          </a:p>
        </p:txBody>
      </p:sp>
    </p:spTree>
    <p:extLst>
      <p:ext uri="{BB962C8B-B14F-4D97-AF65-F5344CB8AC3E}">
        <p14:creationId xmlns:p14="http://schemas.microsoft.com/office/powerpoint/2010/main" val="13843932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383713" y="1028574"/>
            <a:ext cx="9241536" cy="8586966"/>
          </a:xfrm>
          <a:prstGeom prst="rect">
            <a:avLst/>
          </a:prstGeom>
        </p:spPr>
        <p:txBody>
          <a:bodyPr wrap="square">
            <a:spAutoFit/>
          </a:bodyPr>
          <a:lstStyle/>
          <a:p>
            <a:pPr algn="ctr"/>
            <a:endParaRPr lang="en-US" sz="2000" dirty="0" smtClean="0"/>
          </a:p>
          <a:p>
            <a:pPr algn="ctr"/>
            <a:r>
              <a:rPr lang="en-US" sz="2800" dirty="0" smtClean="0"/>
              <a:t>MARTIN </a:t>
            </a:r>
            <a:r>
              <a:rPr lang="en-US" sz="2800" dirty="0"/>
              <a:t>SERRANO, Francisco 1680 Guadalupe del Paso</a:t>
            </a:r>
          </a:p>
          <a:p>
            <a:pPr algn="ctr"/>
            <a:r>
              <a:rPr lang="en-US" sz="2800" dirty="0"/>
              <a:t>CONTRERAS, </a:t>
            </a:r>
            <a:r>
              <a:rPr lang="en-US" sz="2800" dirty="0" err="1"/>
              <a:t>Casilda</a:t>
            </a:r>
            <a:r>
              <a:rPr lang="en-US" sz="2800" dirty="0"/>
              <a:t> 1675 San Juan de </a:t>
            </a:r>
            <a:r>
              <a:rPr lang="en-US" sz="2800" dirty="0" err="1"/>
              <a:t>los</a:t>
            </a:r>
            <a:r>
              <a:rPr lang="en-US" sz="2800" dirty="0"/>
              <a:t> Caballeros</a:t>
            </a:r>
          </a:p>
          <a:p>
            <a:pPr algn="ctr"/>
            <a:r>
              <a:rPr lang="en-US" sz="2800" dirty="0"/>
              <a:t>MEDINA, Diego 1672 Durango, Mexico</a:t>
            </a:r>
          </a:p>
          <a:p>
            <a:pPr algn="ctr"/>
            <a:r>
              <a:rPr lang="en-US" sz="2800" dirty="0" smtClean="0"/>
              <a:t>VARELA </a:t>
            </a:r>
            <a:r>
              <a:rPr lang="en-US" sz="2800" dirty="0"/>
              <a:t>JARAMILLO, Cristobal 1665 Bernalillo</a:t>
            </a:r>
          </a:p>
          <a:p>
            <a:pPr algn="ctr"/>
            <a:r>
              <a:rPr lang="en-US" sz="2800" dirty="0"/>
              <a:t>VARELA DE LOSADA PEREA, Antonia 1661 Sandia</a:t>
            </a:r>
          </a:p>
          <a:p>
            <a:pPr algn="ctr"/>
            <a:r>
              <a:rPr lang="en-US" sz="2800" dirty="0"/>
              <a:t>SANCHEZ JIMENEZ, Elvira 1655 </a:t>
            </a:r>
            <a:r>
              <a:rPr lang="en-US" sz="2800" dirty="0" err="1"/>
              <a:t>Pojaoque</a:t>
            </a:r>
            <a:endParaRPr lang="en-US" sz="2800" dirty="0"/>
          </a:p>
          <a:p>
            <a:pPr algn="ctr"/>
            <a:r>
              <a:rPr lang="en-US" sz="2800" dirty="0"/>
              <a:t>TRUJILLO, Juan 1651 Isleta</a:t>
            </a:r>
          </a:p>
          <a:p>
            <a:pPr algn="ctr"/>
            <a:r>
              <a:rPr lang="en-US" sz="2800" dirty="0" smtClean="0"/>
              <a:t>MARTIN </a:t>
            </a:r>
            <a:r>
              <a:rPr lang="en-US" sz="2800" dirty="0"/>
              <a:t>SERRANO, Pedro 1640 Santa Fe</a:t>
            </a:r>
          </a:p>
          <a:p>
            <a:pPr algn="ctr"/>
            <a:r>
              <a:rPr lang="en-US" sz="2800" dirty="0"/>
              <a:t>LOPEZ DE OCANTO, Domingo 1634 </a:t>
            </a:r>
            <a:r>
              <a:rPr lang="en-US" sz="2800" dirty="0" smtClean="0"/>
              <a:t>Albuquerque [</a:t>
            </a:r>
            <a:r>
              <a:rPr lang="en-US" sz="2800" dirty="0" err="1" smtClean="0"/>
              <a:t>Atrisco</a:t>
            </a:r>
            <a:r>
              <a:rPr lang="en-US" sz="2800" dirty="0" smtClean="0"/>
              <a:t>?]</a:t>
            </a:r>
          </a:p>
          <a:p>
            <a:pPr algn="ctr"/>
            <a:r>
              <a:rPr lang="en-US" sz="2800" dirty="0"/>
              <a:t>MARTIN SERRANO, Hernan I 1625 Zacatecas, </a:t>
            </a:r>
            <a:r>
              <a:rPr lang="en-US" sz="2800" dirty="0" smtClean="0"/>
              <a:t>Nueva Galicia</a:t>
            </a:r>
            <a:endParaRPr lang="en-US" sz="2800" dirty="0"/>
          </a:p>
          <a:p>
            <a:pPr algn="ctr"/>
            <a:endParaRPr lang="en-US" sz="2800" dirty="0" smtClean="0"/>
          </a:p>
          <a:p>
            <a:pPr algn="ctr"/>
            <a:endParaRPr lang="en-US" sz="2800" dirty="0"/>
          </a:p>
          <a:p>
            <a:pPr algn="ctr"/>
            <a:endParaRPr lang="en-US" sz="2800" dirty="0"/>
          </a:p>
          <a:p>
            <a:pPr algn="ctr"/>
            <a:endParaRPr lang="en-US" sz="2800" dirty="0"/>
          </a:p>
          <a:p>
            <a:pPr algn="ctr"/>
            <a:endParaRPr lang="en-US" sz="2800" dirty="0"/>
          </a:p>
          <a:p>
            <a:pPr algn="ctr"/>
            <a:endParaRPr lang="en-US" sz="2800" dirty="0"/>
          </a:p>
          <a:p>
            <a:pPr algn="ctr"/>
            <a:endParaRPr lang="en-US" sz="2800" dirty="0" smtClean="0"/>
          </a:p>
          <a:p>
            <a:pPr algn="ctr"/>
            <a:endParaRPr lang="en-US" sz="2800" dirty="0"/>
          </a:p>
          <a:p>
            <a:pPr algn="ctr"/>
            <a:endParaRPr lang="en-US" sz="2800" dirty="0"/>
          </a:p>
        </p:txBody>
      </p:sp>
      <p:sp>
        <p:nvSpPr>
          <p:cNvPr id="2" name="Footer Placeholder 1"/>
          <p:cNvSpPr>
            <a:spLocks noGrp="1"/>
          </p:cNvSpPr>
          <p:nvPr>
            <p:ph type="ftr" sz="quarter" idx="11"/>
          </p:nvPr>
        </p:nvSpPr>
        <p:spPr/>
        <p:txBody>
          <a:bodyPr/>
          <a:lstStyle/>
          <a:p>
            <a:r>
              <a:rPr lang="en-US" smtClean="0"/>
              <a:t>Stanley Andres Lucero</a:t>
            </a:r>
            <a:endParaRPr lang="en-US"/>
          </a:p>
        </p:txBody>
      </p:sp>
      <p:sp>
        <p:nvSpPr>
          <p:cNvPr id="3" name="Slide Number Placeholder 2"/>
          <p:cNvSpPr>
            <a:spLocks noGrp="1"/>
          </p:cNvSpPr>
          <p:nvPr>
            <p:ph type="sldNum" sz="quarter" idx="12"/>
          </p:nvPr>
        </p:nvSpPr>
        <p:spPr/>
        <p:txBody>
          <a:bodyPr/>
          <a:lstStyle/>
          <a:p>
            <a:fld id="{AE5633FB-A6CC-4A4E-8B0B-0B6FCB0F01AD}" type="slidenum">
              <a:rPr lang="en-US" smtClean="0"/>
              <a:t>12</a:t>
            </a:fld>
            <a:endParaRPr lang="en-US"/>
          </a:p>
        </p:txBody>
      </p:sp>
    </p:spTree>
    <p:extLst>
      <p:ext uri="{BB962C8B-B14F-4D97-AF65-F5344CB8AC3E}">
        <p14:creationId xmlns:p14="http://schemas.microsoft.com/office/powerpoint/2010/main" val="29870719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06424" y="1028574"/>
            <a:ext cx="9985247" cy="7725192"/>
          </a:xfrm>
          <a:prstGeom prst="rect">
            <a:avLst/>
          </a:prstGeom>
        </p:spPr>
        <p:txBody>
          <a:bodyPr wrap="square">
            <a:spAutoFit/>
          </a:bodyPr>
          <a:lstStyle/>
          <a:p>
            <a:pPr algn="ctr"/>
            <a:endParaRPr lang="en-US" sz="2000" dirty="0" smtClean="0"/>
          </a:p>
          <a:p>
            <a:pPr algn="ctr"/>
            <a:r>
              <a:rPr lang="en-US" sz="2800" dirty="0" smtClean="0"/>
              <a:t>VASQUEZ, </a:t>
            </a:r>
            <a:r>
              <a:rPr lang="en-US" sz="2800" dirty="0" err="1" smtClean="0"/>
              <a:t>Bernardina</a:t>
            </a:r>
            <a:r>
              <a:rPr lang="en-US" sz="2800" dirty="0" smtClean="0"/>
              <a:t> 1598 San Gabriel del </a:t>
            </a:r>
            <a:r>
              <a:rPr lang="en-US" sz="2800" dirty="0" err="1" smtClean="0"/>
              <a:t>Yunque</a:t>
            </a:r>
            <a:endParaRPr lang="en-US" sz="2800" dirty="0" smtClean="0"/>
          </a:p>
          <a:p>
            <a:pPr algn="ctr"/>
            <a:r>
              <a:rPr lang="en-US" sz="2800" smtClean="0"/>
              <a:t>MARQUEZ</a:t>
            </a:r>
            <a:r>
              <a:rPr lang="en-US" sz="2800" dirty="0" smtClean="0"/>
              <a:t>, Maria de la Vega 1580 San </a:t>
            </a:r>
            <a:r>
              <a:rPr lang="en-US" sz="2800" dirty="0" err="1" smtClean="0"/>
              <a:t>Lucar</a:t>
            </a:r>
            <a:r>
              <a:rPr lang="en-US" sz="2800" dirty="0" smtClean="0"/>
              <a:t> de </a:t>
            </a:r>
            <a:r>
              <a:rPr lang="en-US" sz="2800" dirty="0" err="1" smtClean="0"/>
              <a:t>Barremeda</a:t>
            </a:r>
            <a:r>
              <a:rPr lang="en-US" sz="2800" dirty="0" smtClean="0"/>
              <a:t>, Mexico</a:t>
            </a:r>
          </a:p>
          <a:p>
            <a:pPr algn="ctr"/>
            <a:r>
              <a:rPr lang="en-US" sz="2800" dirty="0" smtClean="0"/>
              <a:t>ABENDANO, Simon de 1580 </a:t>
            </a:r>
            <a:r>
              <a:rPr lang="en-US" sz="2800" dirty="0" err="1" smtClean="0"/>
              <a:t>Cuidad</a:t>
            </a:r>
            <a:r>
              <a:rPr lang="en-US" sz="2800" dirty="0" smtClean="0"/>
              <a:t> Rodrigo, Spain</a:t>
            </a:r>
          </a:p>
          <a:p>
            <a:pPr algn="ctr"/>
            <a:r>
              <a:rPr lang="en-US" sz="2800" dirty="0" smtClean="0"/>
              <a:t>FRESCO, Juan 1570 Flanders, Belgium</a:t>
            </a:r>
          </a:p>
          <a:p>
            <a:pPr algn="ctr"/>
            <a:r>
              <a:rPr lang="en-US" sz="2800" dirty="0" smtClean="0"/>
              <a:t>VASQUEZ,  Francisco 1570 </a:t>
            </a:r>
            <a:r>
              <a:rPr lang="en-US" sz="2800" dirty="0" err="1" smtClean="0"/>
              <a:t>Cartaya</a:t>
            </a:r>
            <a:r>
              <a:rPr lang="en-US" sz="2800" dirty="0" smtClean="0"/>
              <a:t>, Spain</a:t>
            </a:r>
          </a:p>
          <a:p>
            <a:pPr algn="ctr"/>
            <a:r>
              <a:rPr lang="en-US" sz="2800" dirty="0" smtClean="0"/>
              <a:t>RUIZ CACERES, Juan 1570 La Palma, Canary Islands</a:t>
            </a:r>
          </a:p>
          <a:p>
            <a:pPr algn="ctr"/>
            <a:r>
              <a:rPr lang="en-US" sz="2800" dirty="0" smtClean="0"/>
              <a:t>VARELA JARAMILLO, </a:t>
            </a:r>
            <a:r>
              <a:rPr lang="en-US" sz="2800" dirty="0" err="1" smtClean="0"/>
              <a:t>Alonza</a:t>
            </a:r>
            <a:r>
              <a:rPr lang="en-US" sz="2800" dirty="0" smtClean="0"/>
              <a:t> 1568 Santiago de </a:t>
            </a:r>
            <a:r>
              <a:rPr lang="en-US" sz="2800" dirty="0" err="1" smtClean="0"/>
              <a:t>Composela</a:t>
            </a:r>
            <a:r>
              <a:rPr lang="en-US" sz="2800" dirty="0" smtClean="0"/>
              <a:t>, Spain</a:t>
            </a:r>
          </a:p>
          <a:p>
            <a:pPr algn="ctr"/>
            <a:r>
              <a:rPr lang="en-US" sz="2800" dirty="0" smtClean="0"/>
              <a:t>GRIEGO, Juan 1566 Candia or Negroponte, Greece</a:t>
            </a:r>
          </a:p>
          <a:p>
            <a:pPr algn="ctr"/>
            <a:r>
              <a:rPr lang="en-US" sz="2800" dirty="0" smtClean="0"/>
              <a:t>MARTIN BAENA, Hernan 1533 Caballeros, Spain</a:t>
            </a:r>
          </a:p>
          <a:p>
            <a:pPr algn="ctr"/>
            <a:r>
              <a:rPr lang="en-US" sz="2800" dirty="0" smtClean="0"/>
              <a:t>LOPEZ VILLASANA, Juan 1530 Fuente </a:t>
            </a:r>
            <a:r>
              <a:rPr lang="en-US" sz="2800" dirty="0" err="1" smtClean="0"/>
              <a:t>Ovejuna</a:t>
            </a:r>
            <a:r>
              <a:rPr lang="en-US" sz="2800" dirty="0" smtClean="0"/>
              <a:t>, Spain</a:t>
            </a:r>
            <a:endParaRPr lang="en-US" sz="2800" dirty="0"/>
          </a:p>
          <a:p>
            <a:pPr algn="ctr"/>
            <a:r>
              <a:rPr lang="en-US" sz="2800" dirty="0" smtClean="0"/>
              <a:t>PEREZ DE BUSTILLO, Simon 1520 Mexico City</a:t>
            </a:r>
            <a:endParaRPr lang="en-US" sz="2800" dirty="0"/>
          </a:p>
          <a:p>
            <a:pPr algn="ctr"/>
            <a:endParaRPr lang="en-US" sz="2800" dirty="0"/>
          </a:p>
          <a:p>
            <a:pPr algn="ctr"/>
            <a:endParaRPr lang="en-US" sz="2800" dirty="0"/>
          </a:p>
          <a:p>
            <a:pPr algn="ctr"/>
            <a:endParaRPr lang="en-US" sz="2800" dirty="0"/>
          </a:p>
          <a:p>
            <a:pPr algn="ctr"/>
            <a:endParaRPr lang="en-US" sz="2800" dirty="0" smtClean="0"/>
          </a:p>
          <a:p>
            <a:pPr algn="ctr"/>
            <a:endParaRPr lang="en-US" sz="2800" dirty="0"/>
          </a:p>
          <a:p>
            <a:pPr algn="ctr"/>
            <a:endParaRPr lang="en-US" sz="2800" dirty="0"/>
          </a:p>
        </p:txBody>
      </p:sp>
      <p:sp>
        <p:nvSpPr>
          <p:cNvPr id="2" name="Footer Placeholder 1"/>
          <p:cNvSpPr>
            <a:spLocks noGrp="1"/>
          </p:cNvSpPr>
          <p:nvPr>
            <p:ph type="ftr" sz="quarter" idx="11"/>
          </p:nvPr>
        </p:nvSpPr>
        <p:spPr/>
        <p:txBody>
          <a:bodyPr/>
          <a:lstStyle/>
          <a:p>
            <a:r>
              <a:rPr lang="en-US" smtClean="0"/>
              <a:t>Stanley Andres Lucero</a:t>
            </a:r>
            <a:endParaRPr lang="en-US"/>
          </a:p>
        </p:txBody>
      </p:sp>
      <p:sp>
        <p:nvSpPr>
          <p:cNvPr id="3" name="Slide Number Placeholder 2"/>
          <p:cNvSpPr>
            <a:spLocks noGrp="1"/>
          </p:cNvSpPr>
          <p:nvPr>
            <p:ph type="sldNum" sz="quarter" idx="12"/>
          </p:nvPr>
        </p:nvSpPr>
        <p:spPr/>
        <p:txBody>
          <a:bodyPr/>
          <a:lstStyle/>
          <a:p>
            <a:fld id="{AE5633FB-A6CC-4A4E-8B0B-0B6FCB0F01AD}" type="slidenum">
              <a:rPr lang="en-US" smtClean="0"/>
              <a:t>13</a:t>
            </a:fld>
            <a:endParaRPr lang="en-US"/>
          </a:p>
        </p:txBody>
      </p:sp>
    </p:spTree>
    <p:extLst>
      <p:ext uri="{BB962C8B-B14F-4D97-AF65-F5344CB8AC3E}">
        <p14:creationId xmlns:p14="http://schemas.microsoft.com/office/powerpoint/2010/main" val="23818267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2"/>
            <a:ext cx="9601196" cy="4842596"/>
          </a:xfrm>
        </p:spPr>
        <p:txBody>
          <a:bodyPr>
            <a:normAutofit/>
          </a:bodyPr>
          <a:lstStyle/>
          <a:p>
            <a:r>
              <a:rPr lang="en-US" dirty="0" smtClean="0"/>
              <a:t>Some interesting information about New Mexico history and geography I learned in my search for my ancestors</a:t>
            </a:r>
            <a:endParaRPr lang="en-US" dirty="0"/>
          </a:p>
        </p:txBody>
      </p:sp>
      <p:sp>
        <p:nvSpPr>
          <p:cNvPr id="3" name="Footer Placeholder 2"/>
          <p:cNvSpPr>
            <a:spLocks noGrp="1"/>
          </p:cNvSpPr>
          <p:nvPr>
            <p:ph type="ftr" sz="quarter" idx="11"/>
          </p:nvPr>
        </p:nvSpPr>
        <p:spPr/>
        <p:txBody>
          <a:bodyPr/>
          <a:lstStyle/>
          <a:p>
            <a:r>
              <a:rPr lang="en-US" smtClean="0"/>
              <a:t>Stanley Andres Lucero</a:t>
            </a:r>
            <a:endParaRPr lang="en-US"/>
          </a:p>
        </p:txBody>
      </p:sp>
      <p:sp>
        <p:nvSpPr>
          <p:cNvPr id="4" name="Slide Number Placeholder 3"/>
          <p:cNvSpPr>
            <a:spLocks noGrp="1"/>
          </p:cNvSpPr>
          <p:nvPr>
            <p:ph type="sldNum" sz="quarter" idx="12"/>
          </p:nvPr>
        </p:nvSpPr>
        <p:spPr/>
        <p:txBody>
          <a:bodyPr/>
          <a:lstStyle/>
          <a:p>
            <a:fld id="{AE5633FB-A6CC-4A4E-8B0B-0B6FCB0F01AD}" type="slidenum">
              <a:rPr lang="en-US" smtClean="0"/>
              <a:t>14</a:t>
            </a:fld>
            <a:endParaRPr lang="en-US"/>
          </a:p>
        </p:txBody>
      </p:sp>
    </p:spTree>
    <p:extLst>
      <p:ext uri="{BB962C8B-B14F-4D97-AF65-F5344CB8AC3E}">
        <p14:creationId xmlns:p14="http://schemas.microsoft.com/office/powerpoint/2010/main" val="24758753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1492 Spanish Inquisition</a:t>
            </a:r>
            <a:endParaRPr lang="en-US" dirty="0"/>
          </a:p>
        </p:txBody>
      </p:sp>
      <p:sp>
        <p:nvSpPr>
          <p:cNvPr id="4" name="Content Placeholder 3"/>
          <p:cNvSpPr>
            <a:spLocks noGrp="1"/>
          </p:cNvSpPr>
          <p:nvPr>
            <p:ph sz="half" idx="2"/>
          </p:nvPr>
        </p:nvSpPr>
        <p:spPr/>
        <p:txBody>
          <a:bodyPr/>
          <a:lstStyle/>
          <a:p>
            <a:r>
              <a:rPr lang="en-US" dirty="0" smtClean="0"/>
              <a:t>Crypto Jews</a:t>
            </a:r>
          </a:p>
          <a:p>
            <a:r>
              <a:rPr lang="en-US" dirty="0" smtClean="0"/>
              <a:t>Sephardic Jews</a:t>
            </a:r>
          </a:p>
          <a:p>
            <a:r>
              <a:rPr lang="en-US" dirty="0" smtClean="0"/>
              <a:t>Fled to New Mexico to escape the persecution of the Catholic Church</a:t>
            </a:r>
          </a:p>
          <a:p>
            <a:r>
              <a:rPr lang="en-US" dirty="0" smtClean="0"/>
              <a:t>Maintained cultural &amp; religious traditions in secret</a:t>
            </a:r>
            <a:endParaRPr lang="en-US" dirty="0"/>
          </a:p>
        </p:txBody>
      </p:sp>
      <p:pic>
        <p:nvPicPr>
          <p:cNvPr id="1026" name="Picture 2" descr="Product Details"/>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039368" y="2474976"/>
            <a:ext cx="3395472" cy="339547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066032" y="2715768"/>
            <a:ext cx="2029968" cy="2677656"/>
          </a:xfrm>
          <a:prstGeom prst="rect">
            <a:avLst/>
          </a:prstGeom>
          <a:noFill/>
        </p:spPr>
        <p:txBody>
          <a:bodyPr wrap="square" rtlCol="0">
            <a:spAutoFit/>
          </a:bodyPr>
          <a:lstStyle/>
          <a:p>
            <a:r>
              <a:rPr lang="en-US" sz="2400" u="sng" dirty="0" smtClean="0"/>
              <a:t>To the End of the Earth: A History of the Crypto-Jews in New Mexico </a:t>
            </a:r>
            <a:r>
              <a:rPr lang="en-US" sz="2400" dirty="0" smtClean="0"/>
              <a:t>by Stanley M. Hordes</a:t>
            </a:r>
            <a:endParaRPr lang="en-US" sz="2400" dirty="0"/>
          </a:p>
        </p:txBody>
      </p:sp>
      <p:sp>
        <p:nvSpPr>
          <p:cNvPr id="6" name="Footer Placeholder 5"/>
          <p:cNvSpPr>
            <a:spLocks noGrp="1"/>
          </p:cNvSpPr>
          <p:nvPr>
            <p:ph type="ftr" sz="quarter" idx="11"/>
          </p:nvPr>
        </p:nvSpPr>
        <p:spPr/>
        <p:txBody>
          <a:bodyPr/>
          <a:lstStyle/>
          <a:p>
            <a:r>
              <a:rPr lang="en-US" smtClean="0"/>
              <a:t>Stanley Andres Lucero</a:t>
            </a:r>
            <a:endParaRPr lang="en-US"/>
          </a:p>
        </p:txBody>
      </p:sp>
      <p:sp>
        <p:nvSpPr>
          <p:cNvPr id="7" name="Slide Number Placeholder 6"/>
          <p:cNvSpPr>
            <a:spLocks noGrp="1"/>
          </p:cNvSpPr>
          <p:nvPr>
            <p:ph type="sldNum" sz="quarter" idx="12"/>
          </p:nvPr>
        </p:nvSpPr>
        <p:spPr/>
        <p:txBody>
          <a:bodyPr/>
          <a:lstStyle/>
          <a:p>
            <a:fld id="{AE5633FB-A6CC-4A4E-8B0B-0B6FCB0F01AD}" type="slidenum">
              <a:rPr lang="en-US" smtClean="0"/>
              <a:t>15</a:t>
            </a:fld>
            <a:endParaRPr lang="en-US"/>
          </a:p>
        </p:txBody>
      </p:sp>
    </p:spTree>
    <p:extLst>
      <p:ext uri="{BB962C8B-B14F-4D97-AF65-F5344CB8AC3E}">
        <p14:creationId xmlns:p14="http://schemas.microsoft.com/office/powerpoint/2010/main" val="21216385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1521 </a:t>
            </a:r>
            <a:r>
              <a:rPr lang="en-US" dirty="0" err="1" smtClean="0"/>
              <a:t>Tlaxcalan</a:t>
            </a:r>
            <a:r>
              <a:rPr lang="en-US" dirty="0" smtClean="0"/>
              <a:t> agreement with Spain</a:t>
            </a:r>
            <a:endParaRPr lang="en-US" dirty="0"/>
          </a:p>
        </p:txBody>
      </p:sp>
      <p:sp>
        <p:nvSpPr>
          <p:cNvPr id="5" name="Content Placeholder 4"/>
          <p:cNvSpPr>
            <a:spLocks noGrp="1"/>
          </p:cNvSpPr>
          <p:nvPr>
            <p:ph sz="half" idx="2"/>
          </p:nvPr>
        </p:nvSpPr>
        <p:spPr>
          <a:xfrm>
            <a:off x="4727448" y="2560320"/>
            <a:ext cx="6172200" cy="3310128"/>
          </a:xfrm>
        </p:spPr>
        <p:txBody>
          <a:bodyPr>
            <a:normAutofit lnSpcReduction="10000"/>
          </a:bodyPr>
          <a:lstStyle/>
          <a:p>
            <a:pPr marL="0" indent="0">
              <a:buNone/>
            </a:pPr>
            <a:r>
              <a:rPr lang="en-US" dirty="0"/>
              <a:t>T</a:t>
            </a:r>
            <a:r>
              <a:rPr lang="en-US" dirty="0" smtClean="0"/>
              <a:t>he </a:t>
            </a:r>
            <a:r>
              <a:rPr lang="en-US" dirty="0"/>
              <a:t>“special rights and privileges” awarded to the </a:t>
            </a:r>
            <a:r>
              <a:rPr lang="en-US" dirty="0" err="1"/>
              <a:t>Tlaxcalans</a:t>
            </a:r>
            <a:r>
              <a:rPr lang="en-US" dirty="0"/>
              <a:t> include some important concessions of importance to the </a:t>
            </a:r>
            <a:r>
              <a:rPr lang="en-US" dirty="0" err="1"/>
              <a:t>Analco</a:t>
            </a:r>
            <a:r>
              <a:rPr lang="en-US" dirty="0"/>
              <a:t> district of Santa Fe.  The </a:t>
            </a:r>
            <a:r>
              <a:rPr lang="en-US" dirty="0" err="1"/>
              <a:t>Tlaxcalans</a:t>
            </a:r>
            <a:r>
              <a:rPr lang="en-US" dirty="0"/>
              <a:t> would become hidalgos in the conquered lands, settle in their own barrios, bear arms and ride horses, be free from </a:t>
            </a:r>
            <a:r>
              <a:rPr lang="en-US" dirty="0" err="1"/>
              <a:t>alcabala</a:t>
            </a:r>
            <a:r>
              <a:rPr lang="en-US" dirty="0"/>
              <a:t> (sales tax) and </a:t>
            </a:r>
            <a:r>
              <a:rPr lang="en-US" dirty="0" err="1"/>
              <a:t>sisa</a:t>
            </a:r>
            <a:r>
              <a:rPr lang="en-US" dirty="0"/>
              <a:t> (excise tax), and no Spaniard could “</a:t>
            </a:r>
            <a:r>
              <a:rPr lang="en-US" i="1" dirty="0"/>
              <a:t>take or buy any solar [building house lot] within the </a:t>
            </a:r>
            <a:r>
              <a:rPr lang="en-US" i="1" dirty="0" err="1"/>
              <a:t>Tlaxcalan</a:t>
            </a:r>
            <a:r>
              <a:rPr lang="en-US" i="1" dirty="0"/>
              <a:t> districts.”</a:t>
            </a:r>
            <a:r>
              <a:rPr lang="en-US" dirty="0"/>
              <a:t> (Milford, 1995)</a:t>
            </a:r>
          </a:p>
          <a:p>
            <a:endParaRPr lang="en-US" dirty="0"/>
          </a:p>
        </p:txBody>
      </p:sp>
      <p:pic>
        <p:nvPicPr>
          <p:cNvPr id="6" name="Content Placeholder 5"/>
          <p:cNvPicPr>
            <a:picLocks noGrp="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890314" y="2638044"/>
            <a:ext cx="2144684" cy="3154680"/>
          </a:xfrm>
          <a:prstGeom prst="rect">
            <a:avLst/>
          </a:prstGeom>
          <a:noFill/>
          <a:ln>
            <a:noFill/>
          </a:ln>
        </p:spPr>
      </p:pic>
      <p:sp>
        <p:nvSpPr>
          <p:cNvPr id="3" name="Footer Placeholder 2"/>
          <p:cNvSpPr>
            <a:spLocks noGrp="1"/>
          </p:cNvSpPr>
          <p:nvPr>
            <p:ph type="ftr" sz="quarter" idx="11"/>
          </p:nvPr>
        </p:nvSpPr>
        <p:spPr/>
        <p:txBody>
          <a:bodyPr/>
          <a:lstStyle/>
          <a:p>
            <a:r>
              <a:rPr lang="en-US" smtClean="0"/>
              <a:t>Stanley Andres Lucero</a:t>
            </a:r>
            <a:endParaRPr lang="en-US"/>
          </a:p>
        </p:txBody>
      </p:sp>
      <p:sp>
        <p:nvSpPr>
          <p:cNvPr id="4" name="Slide Number Placeholder 3"/>
          <p:cNvSpPr>
            <a:spLocks noGrp="1"/>
          </p:cNvSpPr>
          <p:nvPr>
            <p:ph type="sldNum" sz="quarter" idx="12"/>
          </p:nvPr>
        </p:nvSpPr>
        <p:spPr/>
        <p:txBody>
          <a:bodyPr/>
          <a:lstStyle/>
          <a:p>
            <a:fld id="{AE5633FB-A6CC-4A4E-8B0B-0B6FCB0F01AD}" type="slidenum">
              <a:rPr lang="en-US" smtClean="0"/>
              <a:t>16</a:t>
            </a:fld>
            <a:endParaRPr lang="en-US"/>
          </a:p>
        </p:txBody>
      </p:sp>
    </p:spTree>
    <p:extLst>
      <p:ext uri="{BB962C8B-B14F-4D97-AF65-F5344CB8AC3E}">
        <p14:creationId xmlns:p14="http://schemas.microsoft.com/office/powerpoint/2010/main" val="4788939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1591 </a:t>
            </a:r>
            <a:r>
              <a:rPr lang="es-MX" dirty="0"/>
              <a:t>La Migración Tlaxcalteca del Siglo </a:t>
            </a:r>
            <a:r>
              <a:rPr lang="es-MX" dirty="0" smtClean="0"/>
              <a:t>XVI</a:t>
            </a:r>
            <a:br>
              <a:rPr lang="es-MX" dirty="0" smtClean="0"/>
            </a:br>
            <a:r>
              <a:rPr lang="en-US" sz="1300" dirty="0">
                <a:hlinkClick r:id="rId2"/>
              </a:rPr>
              <a:t>http://</a:t>
            </a:r>
            <a:r>
              <a:rPr lang="en-US" sz="1300" dirty="0" smtClean="0">
                <a:hlinkClick r:id="rId2"/>
              </a:rPr>
              <a:t>usuarios.lycos.es/aime/migralteca.html</a:t>
            </a:r>
            <a:r>
              <a:rPr lang="en-US" sz="1300" dirty="0" smtClean="0"/>
              <a:t> </a:t>
            </a:r>
            <a:endParaRPr lang="en-US" sz="1300" dirty="0"/>
          </a:p>
        </p:txBody>
      </p:sp>
      <p:sp>
        <p:nvSpPr>
          <p:cNvPr id="20" name="Content Placeholder 19"/>
          <p:cNvSpPr>
            <a:spLocks noGrp="1"/>
          </p:cNvSpPr>
          <p:nvPr>
            <p:ph sz="half" idx="2"/>
          </p:nvPr>
        </p:nvSpPr>
        <p:spPr/>
        <p:txBody>
          <a:bodyPr>
            <a:normAutofit/>
          </a:bodyPr>
          <a:lstStyle/>
          <a:p>
            <a:pPr marL="0" indent="0">
              <a:buNone/>
            </a:pPr>
            <a:r>
              <a:rPr lang="en-US" sz="3200" dirty="0" smtClean="0"/>
              <a:t>“The </a:t>
            </a:r>
            <a:r>
              <a:rPr lang="en-US" sz="3200" dirty="0" err="1"/>
              <a:t>Tlaxcalteca</a:t>
            </a:r>
            <a:r>
              <a:rPr lang="en-US" sz="3200" dirty="0"/>
              <a:t> founded the Mission of San Antonio and the Villa de San Andrés in Texas and also Albuquerque, </a:t>
            </a:r>
            <a:r>
              <a:rPr lang="en-US" sz="3200" dirty="0" err="1"/>
              <a:t>Analco</a:t>
            </a:r>
            <a:r>
              <a:rPr lang="en-US" sz="3200" dirty="0"/>
              <a:t>, and Las Cruces in New </a:t>
            </a:r>
            <a:r>
              <a:rPr lang="en-US" sz="3200" dirty="0" smtClean="0"/>
              <a:t>Mexico.”</a:t>
            </a:r>
            <a:endParaRPr lang="en-US" sz="3200" dirty="0"/>
          </a:p>
        </p:txBody>
      </p:sp>
      <p:pic>
        <p:nvPicPr>
          <p:cNvPr id="21" name="Content Placeholder 20"/>
          <p:cNvPicPr>
            <a:picLocks noGrp="1"/>
          </p:cNvPicPr>
          <p:nvPr>
            <p:ph sz="half" idx="1"/>
          </p:nvPr>
        </p:nvPicPr>
        <p:blipFill>
          <a:blip r:embed="rId3"/>
          <a:stretch>
            <a:fillRect/>
          </a:stretch>
        </p:blipFill>
        <p:spPr>
          <a:xfrm>
            <a:off x="1491411" y="2560638"/>
            <a:ext cx="4332378" cy="3309937"/>
          </a:xfrm>
          <a:prstGeom prst="rect">
            <a:avLst/>
          </a:prstGeom>
        </p:spPr>
      </p:pic>
      <p:sp>
        <p:nvSpPr>
          <p:cNvPr id="3" name="Footer Placeholder 2"/>
          <p:cNvSpPr>
            <a:spLocks noGrp="1"/>
          </p:cNvSpPr>
          <p:nvPr>
            <p:ph type="ftr" sz="quarter" idx="11"/>
          </p:nvPr>
        </p:nvSpPr>
        <p:spPr/>
        <p:txBody>
          <a:bodyPr/>
          <a:lstStyle/>
          <a:p>
            <a:r>
              <a:rPr lang="en-US" smtClean="0"/>
              <a:t>Stanley Andres Lucero</a:t>
            </a:r>
            <a:endParaRPr lang="en-US"/>
          </a:p>
        </p:txBody>
      </p:sp>
      <p:sp>
        <p:nvSpPr>
          <p:cNvPr id="4" name="Slide Number Placeholder 3"/>
          <p:cNvSpPr>
            <a:spLocks noGrp="1"/>
          </p:cNvSpPr>
          <p:nvPr>
            <p:ph type="sldNum" sz="quarter" idx="12"/>
          </p:nvPr>
        </p:nvSpPr>
        <p:spPr/>
        <p:txBody>
          <a:bodyPr/>
          <a:lstStyle/>
          <a:p>
            <a:fld id="{AE5633FB-A6CC-4A4E-8B0B-0B6FCB0F01AD}" type="slidenum">
              <a:rPr lang="en-US" smtClean="0"/>
              <a:t>17</a:t>
            </a:fld>
            <a:endParaRPr lang="en-US"/>
          </a:p>
        </p:txBody>
      </p:sp>
    </p:spTree>
    <p:extLst>
      <p:ext uri="{BB962C8B-B14F-4D97-AF65-F5344CB8AC3E}">
        <p14:creationId xmlns:p14="http://schemas.microsoft.com/office/powerpoint/2010/main" val="41706839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1598 San Gabriel del </a:t>
            </a:r>
            <a:r>
              <a:rPr lang="en-US" dirty="0" err="1" smtClean="0"/>
              <a:t>Yunque</a:t>
            </a:r>
            <a:r>
              <a:rPr lang="en-US" dirty="0" smtClean="0"/>
              <a:t/>
            </a:r>
            <a:br>
              <a:rPr lang="en-US" dirty="0" smtClean="0"/>
            </a:br>
            <a:r>
              <a:rPr lang="en-US" sz="1200" dirty="0" smtClean="0"/>
              <a:t>New Mexico Historical Markers</a:t>
            </a:r>
            <a:endParaRPr lang="en-US" dirty="0"/>
          </a:p>
        </p:txBody>
      </p:sp>
      <p:pic>
        <p:nvPicPr>
          <p:cNvPr id="8" name="Content Placeholder 7"/>
          <p:cNvPicPr>
            <a:picLocks noGrp="1" noChangeAspect="1"/>
          </p:cNvPicPr>
          <p:nvPr>
            <p:ph sz="half" idx="1"/>
          </p:nvPr>
        </p:nvPicPr>
        <p:blipFill>
          <a:blip r:embed="rId2"/>
          <a:stretch>
            <a:fillRect/>
          </a:stretch>
        </p:blipFill>
        <p:spPr>
          <a:xfrm>
            <a:off x="1298575" y="2834989"/>
            <a:ext cx="4718050" cy="2761234"/>
          </a:xfrm>
          <a:prstGeom prst="rect">
            <a:avLst/>
          </a:prstGeom>
        </p:spPr>
      </p:pic>
      <p:sp>
        <p:nvSpPr>
          <p:cNvPr id="7" name="Rectangle 2"/>
          <p:cNvSpPr>
            <a:spLocks noGrp="1" noChangeArrowheads="1"/>
          </p:cNvSpPr>
          <p:nvPr>
            <p:ph sz="half" idx="2"/>
          </p:nvPr>
        </p:nvSpPr>
        <p:spPr bwMode="auto">
          <a:xfrm>
            <a:off x="6096000" y="2775763"/>
            <a:ext cx="5351774" cy="3108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smtClean="0">
                <a:ln>
                  <a:noFill/>
                </a:ln>
                <a:solidFill>
                  <a:schemeClr val="tx1"/>
                </a:solidFill>
                <a:effectLst/>
              </a:rPr>
              <a:t>Governor Juan de Onate set up his headquarters in </a:t>
            </a:r>
            <a:r>
              <a:rPr kumimoji="0" lang="en-US" altLang="en-US" sz="2800" b="0" i="0" u="none" strike="noStrike" cap="none" normalizeH="0" baseline="0" dirty="0" err="1" smtClean="0">
                <a:ln>
                  <a:noFill/>
                </a:ln>
                <a:solidFill>
                  <a:schemeClr val="tx1"/>
                </a:solidFill>
                <a:effectLst/>
              </a:rPr>
              <a:t>Ohkay</a:t>
            </a:r>
            <a:r>
              <a:rPr kumimoji="0" lang="en-US" altLang="en-US" sz="2800" b="0" i="0" u="none" strike="noStrike" cap="none" normalizeH="0" baseline="0" dirty="0" smtClean="0">
                <a:ln>
                  <a:noFill/>
                </a:ln>
                <a:solidFill>
                  <a:schemeClr val="tx1"/>
                </a:solidFill>
                <a:effectLst/>
              </a:rPr>
              <a:t> </a:t>
            </a:r>
            <a:r>
              <a:rPr kumimoji="0" lang="en-US" altLang="en-US" sz="2800" b="0" i="0" u="none" strike="noStrike" cap="none" normalizeH="0" baseline="0" dirty="0" err="1" smtClean="0">
                <a:ln>
                  <a:noFill/>
                </a:ln>
                <a:solidFill>
                  <a:schemeClr val="tx1"/>
                </a:solidFill>
                <a:effectLst/>
              </a:rPr>
              <a:t>Owingeh</a:t>
            </a:r>
            <a:r>
              <a:rPr kumimoji="0" lang="en-US" altLang="en-US" sz="2800" b="0" i="0" u="none" strike="noStrike" cap="none" normalizeH="0" baseline="0" dirty="0" smtClean="0">
                <a:ln>
                  <a:noFill/>
                </a:ln>
                <a:solidFill>
                  <a:schemeClr val="tx1"/>
                </a:solidFill>
                <a:effectLst/>
              </a:rPr>
              <a:t> (formerly known as San Juan Pueblo) in 1598</a:t>
            </a:r>
          </a:p>
          <a:p>
            <a:pPr marR="0" lvl="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smtClean="0">
                <a:ln>
                  <a:noFill/>
                </a:ln>
                <a:solidFill>
                  <a:schemeClr val="tx1"/>
                </a:solidFill>
                <a:effectLst/>
              </a:rPr>
              <a:t>By 1601 he had moved the Spanish capitol across the Rio Grande to </a:t>
            </a:r>
            <a:r>
              <a:rPr kumimoji="0" lang="en-US" altLang="en-US" sz="2800" b="0" i="0" u="none" strike="noStrike" cap="none" normalizeH="0" baseline="0" dirty="0" err="1" smtClean="0">
                <a:ln>
                  <a:noFill/>
                </a:ln>
                <a:solidFill>
                  <a:schemeClr val="tx1"/>
                </a:solidFill>
                <a:effectLst/>
              </a:rPr>
              <a:t>Yuque-Yunque</a:t>
            </a:r>
            <a:r>
              <a:rPr kumimoji="0" lang="en-US" altLang="en-US" sz="2800" b="0" i="0" u="none" strike="noStrike" cap="none" normalizeH="0" baseline="0" dirty="0" smtClean="0">
                <a:ln>
                  <a:noFill/>
                </a:ln>
                <a:solidFill>
                  <a:schemeClr val="tx1"/>
                </a:solidFill>
                <a:effectLst/>
              </a:rPr>
              <a:t> Pueblo. </a:t>
            </a:r>
          </a:p>
        </p:txBody>
      </p:sp>
      <p:sp>
        <p:nvSpPr>
          <p:cNvPr id="3" name="Footer Placeholder 2"/>
          <p:cNvSpPr>
            <a:spLocks noGrp="1"/>
          </p:cNvSpPr>
          <p:nvPr>
            <p:ph type="ftr" sz="quarter" idx="11"/>
          </p:nvPr>
        </p:nvSpPr>
        <p:spPr/>
        <p:txBody>
          <a:bodyPr/>
          <a:lstStyle/>
          <a:p>
            <a:r>
              <a:rPr lang="en-US" smtClean="0"/>
              <a:t>Stanley Andres Lucero</a:t>
            </a:r>
            <a:endParaRPr lang="en-US"/>
          </a:p>
        </p:txBody>
      </p:sp>
      <p:sp>
        <p:nvSpPr>
          <p:cNvPr id="4" name="Slide Number Placeholder 3"/>
          <p:cNvSpPr>
            <a:spLocks noGrp="1"/>
          </p:cNvSpPr>
          <p:nvPr>
            <p:ph type="sldNum" sz="quarter" idx="12"/>
          </p:nvPr>
        </p:nvSpPr>
        <p:spPr/>
        <p:txBody>
          <a:bodyPr/>
          <a:lstStyle/>
          <a:p>
            <a:fld id="{AE5633FB-A6CC-4A4E-8B0B-0B6FCB0F01AD}" type="slidenum">
              <a:rPr lang="en-US" smtClean="0"/>
              <a:t>18</a:t>
            </a:fld>
            <a:endParaRPr lang="en-US"/>
          </a:p>
        </p:txBody>
      </p:sp>
    </p:spTree>
    <p:extLst>
      <p:ext uri="{BB962C8B-B14F-4D97-AF65-F5344CB8AC3E}">
        <p14:creationId xmlns:p14="http://schemas.microsoft.com/office/powerpoint/2010/main" val="334582094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100" dirty="0" smtClean="0"/>
              <a:t>Cir. 1606 La Villa Real de Santa Fe de San Francisco de </a:t>
            </a:r>
            <a:r>
              <a:rPr lang="en-US" sz="3100" dirty="0" err="1" smtClean="0"/>
              <a:t>Asis</a:t>
            </a:r>
            <a:r>
              <a:rPr lang="en-US" sz="3100" dirty="0" smtClean="0"/>
              <a:t/>
            </a:r>
            <a:br>
              <a:rPr lang="en-US" sz="3100" dirty="0" smtClean="0"/>
            </a:br>
            <a:r>
              <a:rPr lang="en-US" sz="1300" dirty="0" smtClean="0"/>
              <a:t>The Place names of New Mexico, page 324</a:t>
            </a:r>
            <a:endParaRPr lang="en-US" sz="1300" dirty="0"/>
          </a:p>
        </p:txBody>
      </p:sp>
      <p:sp>
        <p:nvSpPr>
          <p:cNvPr id="5" name="Content Placeholder 4"/>
          <p:cNvSpPr>
            <a:spLocks noGrp="1"/>
          </p:cNvSpPr>
          <p:nvPr>
            <p:ph sz="half" idx="2"/>
          </p:nvPr>
        </p:nvSpPr>
        <p:spPr/>
        <p:txBody>
          <a:bodyPr>
            <a:normAutofit/>
          </a:bodyPr>
          <a:lstStyle/>
          <a:p>
            <a:pPr marL="0" indent="0">
              <a:buNone/>
            </a:pPr>
            <a:r>
              <a:rPr lang="en-US" sz="2800" dirty="0" smtClean="0"/>
              <a:t>“In 1608 Don Pedro de Peralta succeeded Don Juan de Onate as governor of NM, and in the following year he moved the colony’s  capital from San Gabriel to the site of an abandoned Indian pueblo.”</a:t>
            </a:r>
            <a:endParaRPr lang="en-US" sz="2800" dirty="0"/>
          </a:p>
        </p:txBody>
      </p:sp>
      <p:pic>
        <p:nvPicPr>
          <p:cNvPr id="2052" name="Picture 4" descr="HyC Adventures - Urrutia’s 1767 Map of Santa Fe"/>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583944" y="2560638"/>
            <a:ext cx="4147311" cy="3309937"/>
          </a:xfrm>
          <a:prstGeom prst="rect">
            <a:avLst/>
          </a:prstGeom>
          <a:noFill/>
          <a:extLst>
            <a:ext uri="{909E8E84-426E-40DD-AFC4-6F175D3DCCD1}">
              <a14:hiddenFill xmlns:a14="http://schemas.microsoft.com/office/drawing/2010/main">
                <a:solidFill>
                  <a:srgbClr val="FFFFFF"/>
                </a:solidFill>
              </a14:hiddenFill>
            </a:ext>
          </a:extLst>
        </p:spPr>
      </p:pic>
      <p:sp>
        <p:nvSpPr>
          <p:cNvPr id="3" name="Footer Placeholder 2"/>
          <p:cNvSpPr>
            <a:spLocks noGrp="1"/>
          </p:cNvSpPr>
          <p:nvPr>
            <p:ph type="ftr" sz="quarter" idx="11"/>
          </p:nvPr>
        </p:nvSpPr>
        <p:spPr/>
        <p:txBody>
          <a:bodyPr/>
          <a:lstStyle/>
          <a:p>
            <a:r>
              <a:rPr lang="en-US" smtClean="0"/>
              <a:t>Stanley Andres Lucero</a:t>
            </a:r>
            <a:endParaRPr lang="en-US"/>
          </a:p>
        </p:txBody>
      </p:sp>
      <p:sp>
        <p:nvSpPr>
          <p:cNvPr id="4" name="Slide Number Placeholder 3"/>
          <p:cNvSpPr>
            <a:spLocks noGrp="1"/>
          </p:cNvSpPr>
          <p:nvPr>
            <p:ph type="sldNum" sz="quarter" idx="12"/>
          </p:nvPr>
        </p:nvSpPr>
        <p:spPr/>
        <p:txBody>
          <a:bodyPr/>
          <a:lstStyle/>
          <a:p>
            <a:fld id="{AE5633FB-A6CC-4A4E-8B0B-0B6FCB0F01AD}" type="slidenum">
              <a:rPr lang="en-US" smtClean="0"/>
              <a:t>19</a:t>
            </a:fld>
            <a:endParaRPr lang="en-US"/>
          </a:p>
        </p:txBody>
      </p:sp>
    </p:spTree>
    <p:extLst>
      <p:ext uri="{BB962C8B-B14F-4D97-AF65-F5344CB8AC3E}">
        <p14:creationId xmlns:p14="http://schemas.microsoft.com/office/powerpoint/2010/main" val="39110186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 </a:t>
            </a:r>
            <a:r>
              <a:rPr lang="en-US" dirty="0" err="1" smtClean="0"/>
              <a:t>cir.</a:t>
            </a:r>
            <a:r>
              <a:rPr lang="en-US" dirty="0" smtClean="0"/>
              <a:t> 1609 El Barrio de </a:t>
            </a:r>
            <a:r>
              <a:rPr lang="en-US" dirty="0" err="1" smtClean="0"/>
              <a:t>Analco</a:t>
            </a:r>
            <a:r>
              <a:rPr lang="en-US" dirty="0" smtClean="0"/>
              <a:t/>
            </a:r>
            <a:br>
              <a:rPr lang="en-US" dirty="0" smtClean="0"/>
            </a:br>
            <a:r>
              <a:rPr lang="en-US" sz="1200" dirty="0" smtClean="0"/>
              <a:t>Place Names of New Mexico</a:t>
            </a:r>
            <a:r>
              <a:rPr lang="en-US" sz="1200" smtClean="0"/>
              <a:t>, page 15</a:t>
            </a:r>
            <a:endParaRPr lang="en-US" dirty="0"/>
          </a:p>
        </p:txBody>
      </p:sp>
      <p:sp>
        <p:nvSpPr>
          <p:cNvPr id="5" name="Content Placeholder 4"/>
          <p:cNvSpPr>
            <a:spLocks noGrp="1"/>
          </p:cNvSpPr>
          <p:nvPr>
            <p:ph sz="half" idx="2"/>
          </p:nvPr>
        </p:nvSpPr>
        <p:spPr/>
        <p:txBody>
          <a:bodyPr>
            <a:normAutofit/>
          </a:bodyPr>
          <a:lstStyle/>
          <a:p>
            <a:pPr marL="0" indent="0">
              <a:buNone/>
            </a:pPr>
            <a:r>
              <a:rPr lang="en-US" sz="3200" dirty="0" smtClean="0"/>
              <a:t>“The Indians settled here, on the south side of the Santa Fe River, in a barrio named </a:t>
            </a:r>
            <a:r>
              <a:rPr lang="en-US" sz="3200" dirty="0" err="1" smtClean="0"/>
              <a:t>Analco</a:t>
            </a:r>
            <a:r>
              <a:rPr lang="en-US" sz="3200" dirty="0" smtClean="0"/>
              <a:t>, in their tongue meaning “on the other side of the water.”</a:t>
            </a:r>
            <a:endParaRPr lang="en-US" sz="3200" dirty="0"/>
          </a:p>
        </p:txBody>
      </p:sp>
      <p:pic>
        <p:nvPicPr>
          <p:cNvPr id="6" name="Content Placeholder 5"/>
          <p:cNvPicPr>
            <a:picLocks noGrp="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2345788" y="2560638"/>
            <a:ext cx="2623624" cy="3309937"/>
          </a:xfrm>
          <a:prstGeom prst="rect">
            <a:avLst/>
          </a:prstGeom>
          <a:noFill/>
          <a:ln>
            <a:noFill/>
          </a:ln>
        </p:spPr>
      </p:pic>
      <p:sp>
        <p:nvSpPr>
          <p:cNvPr id="3" name="Footer Placeholder 2"/>
          <p:cNvSpPr>
            <a:spLocks noGrp="1"/>
          </p:cNvSpPr>
          <p:nvPr>
            <p:ph type="ftr" sz="quarter" idx="11"/>
          </p:nvPr>
        </p:nvSpPr>
        <p:spPr/>
        <p:txBody>
          <a:bodyPr/>
          <a:lstStyle/>
          <a:p>
            <a:r>
              <a:rPr lang="en-US" smtClean="0"/>
              <a:t>Stanley Andres Lucero</a:t>
            </a:r>
            <a:endParaRPr lang="en-US"/>
          </a:p>
        </p:txBody>
      </p:sp>
      <p:sp>
        <p:nvSpPr>
          <p:cNvPr id="4" name="Slide Number Placeholder 3"/>
          <p:cNvSpPr>
            <a:spLocks noGrp="1"/>
          </p:cNvSpPr>
          <p:nvPr>
            <p:ph type="sldNum" sz="quarter" idx="12"/>
          </p:nvPr>
        </p:nvSpPr>
        <p:spPr/>
        <p:txBody>
          <a:bodyPr/>
          <a:lstStyle/>
          <a:p>
            <a:fld id="{AE5633FB-A6CC-4A4E-8B0B-0B6FCB0F01AD}" type="slidenum">
              <a:rPr lang="en-US" smtClean="0"/>
              <a:t>20</a:t>
            </a:fld>
            <a:endParaRPr lang="en-US"/>
          </a:p>
        </p:txBody>
      </p:sp>
    </p:spTree>
    <p:extLst>
      <p:ext uri="{BB962C8B-B14F-4D97-AF65-F5344CB8AC3E}">
        <p14:creationId xmlns:p14="http://schemas.microsoft.com/office/powerpoint/2010/main" val="149069090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Before 1660 El Barrio de </a:t>
            </a:r>
            <a:r>
              <a:rPr lang="en-US" dirty="0" err="1" smtClean="0"/>
              <a:t>Atlixco</a:t>
            </a:r>
            <a:r>
              <a:rPr lang="en-US" dirty="0" smtClean="0"/>
              <a:t/>
            </a:r>
            <a:br>
              <a:rPr lang="en-US" dirty="0" smtClean="0"/>
            </a:br>
            <a:r>
              <a:rPr lang="en-US" sz="1200" dirty="0" smtClean="0"/>
              <a:t>The Place Names of New Mexico, page 24</a:t>
            </a:r>
            <a:endParaRPr lang="en-US" dirty="0"/>
          </a:p>
        </p:txBody>
      </p:sp>
      <p:sp>
        <p:nvSpPr>
          <p:cNvPr id="4" name="Content Placeholder 3"/>
          <p:cNvSpPr>
            <a:spLocks noGrp="1"/>
          </p:cNvSpPr>
          <p:nvPr>
            <p:ph sz="half" idx="2"/>
          </p:nvPr>
        </p:nvSpPr>
        <p:spPr/>
        <p:txBody>
          <a:bodyPr>
            <a:normAutofit fontScale="92500" lnSpcReduction="20000"/>
          </a:bodyPr>
          <a:lstStyle/>
          <a:p>
            <a:pPr>
              <a:buFont typeface="Arial" panose="020B0604020202020204" pitchFamily="34" charset="0"/>
              <a:buChar char="•"/>
            </a:pPr>
            <a:r>
              <a:rPr lang="es-MX" dirty="0"/>
              <a:t>“</a:t>
            </a:r>
            <a:r>
              <a:rPr lang="es-MX" dirty="0" err="1"/>
              <a:t>Atrisco</a:t>
            </a:r>
            <a:r>
              <a:rPr lang="es-MX" dirty="0"/>
              <a:t> </a:t>
            </a:r>
            <a:r>
              <a:rPr lang="es-MX" dirty="0" err="1"/>
              <a:t>was</a:t>
            </a:r>
            <a:r>
              <a:rPr lang="es-MX" dirty="0"/>
              <a:t> </a:t>
            </a:r>
            <a:r>
              <a:rPr lang="es-MX" dirty="0" err="1"/>
              <a:t>initially</a:t>
            </a:r>
            <a:r>
              <a:rPr lang="es-MX" dirty="0"/>
              <a:t> </a:t>
            </a:r>
            <a:r>
              <a:rPr lang="es-MX" dirty="0" err="1"/>
              <a:t>called</a:t>
            </a:r>
            <a:r>
              <a:rPr lang="es-MX" dirty="0"/>
              <a:t> </a:t>
            </a:r>
            <a:r>
              <a:rPr lang="es-MX" u="sng" dirty="0">
                <a:hlinkClick r:id="rId2" tooltip="Atlixco"/>
              </a:rPr>
              <a:t>Atlixco</a:t>
            </a:r>
            <a:r>
              <a:rPr lang="es-MX" dirty="0"/>
              <a:t>, </a:t>
            </a:r>
            <a:r>
              <a:rPr lang="es-MX" dirty="0" err="1"/>
              <a:t>after</a:t>
            </a:r>
            <a:r>
              <a:rPr lang="es-MX" dirty="0"/>
              <a:t> </a:t>
            </a:r>
            <a:r>
              <a:rPr lang="es-MX" dirty="0" err="1"/>
              <a:t>an</a:t>
            </a:r>
            <a:r>
              <a:rPr lang="es-MX" dirty="0"/>
              <a:t> </a:t>
            </a:r>
            <a:r>
              <a:rPr lang="es-MX" dirty="0" err="1"/>
              <a:t>area</a:t>
            </a:r>
            <a:r>
              <a:rPr lang="es-MX" dirty="0"/>
              <a:t> in </a:t>
            </a:r>
            <a:r>
              <a:rPr lang="es-MX" u="sng" dirty="0" err="1">
                <a:hlinkClick r:id="rId3" tooltip="Mexico"/>
              </a:rPr>
              <a:t>Mexico</a:t>
            </a:r>
            <a:r>
              <a:rPr lang="es-MX" dirty="0"/>
              <a:t> </a:t>
            </a:r>
            <a:r>
              <a:rPr lang="es-MX" dirty="0" err="1"/>
              <a:t>that</a:t>
            </a:r>
            <a:r>
              <a:rPr lang="es-MX" dirty="0"/>
              <a:t> </a:t>
            </a:r>
            <a:r>
              <a:rPr lang="es-MX" dirty="0" err="1"/>
              <a:t>was</a:t>
            </a:r>
            <a:r>
              <a:rPr lang="es-MX" dirty="0"/>
              <a:t> </a:t>
            </a:r>
            <a:r>
              <a:rPr lang="es-MX" dirty="0" err="1"/>
              <a:t>inhabited</a:t>
            </a:r>
            <a:r>
              <a:rPr lang="es-MX" dirty="0"/>
              <a:t> </a:t>
            </a:r>
            <a:r>
              <a:rPr lang="es-MX" dirty="0" err="1"/>
              <a:t>by</a:t>
            </a:r>
            <a:r>
              <a:rPr lang="es-MX" dirty="0"/>
              <a:t> </a:t>
            </a:r>
            <a:r>
              <a:rPr lang="es-MX" u="sng" dirty="0" err="1">
                <a:hlinkClick r:id="rId4" tooltip="Aztecs"/>
              </a:rPr>
              <a:t>Aztecs</a:t>
            </a:r>
            <a:r>
              <a:rPr lang="es-MX" dirty="0"/>
              <a:t>. Atlixco </a:t>
            </a:r>
            <a:r>
              <a:rPr lang="es-MX" dirty="0" err="1"/>
              <a:t>translates</a:t>
            </a:r>
            <a:r>
              <a:rPr lang="es-MX" dirty="0"/>
              <a:t> </a:t>
            </a:r>
            <a:r>
              <a:rPr lang="es-MX" dirty="0" err="1"/>
              <a:t>into</a:t>
            </a:r>
            <a:r>
              <a:rPr lang="es-MX" dirty="0"/>
              <a:t> "</a:t>
            </a:r>
            <a:r>
              <a:rPr lang="es-MX" dirty="0" err="1"/>
              <a:t>surface</a:t>
            </a:r>
            <a:r>
              <a:rPr lang="es-MX" dirty="0"/>
              <a:t> of a </a:t>
            </a:r>
            <a:r>
              <a:rPr lang="es-MX" dirty="0" err="1"/>
              <a:t>body</a:t>
            </a:r>
            <a:r>
              <a:rPr lang="es-MX" dirty="0"/>
              <a:t> of </a:t>
            </a:r>
            <a:r>
              <a:rPr lang="es-MX" dirty="0" err="1"/>
              <a:t>water</a:t>
            </a:r>
            <a:r>
              <a:rPr lang="es-MX" dirty="0"/>
              <a:t>" </a:t>
            </a:r>
            <a:r>
              <a:rPr lang="es-MX" dirty="0" err="1"/>
              <a:t>or</a:t>
            </a:r>
            <a:r>
              <a:rPr lang="es-MX" dirty="0"/>
              <a:t> "</a:t>
            </a:r>
            <a:r>
              <a:rPr lang="es-MX" dirty="0" err="1"/>
              <a:t>by</a:t>
            </a:r>
            <a:r>
              <a:rPr lang="es-MX" dirty="0"/>
              <a:t> </a:t>
            </a:r>
            <a:r>
              <a:rPr lang="es-MX" dirty="0" err="1"/>
              <a:t>the</a:t>
            </a:r>
            <a:r>
              <a:rPr lang="es-MX" dirty="0"/>
              <a:t> </a:t>
            </a:r>
            <a:r>
              <a:rPr lang="es-MX" dirty="0" err="1"/>
              <a:t>water's</a:t>
            </a:r>
            <a:r>
              <a:rPr lang="es-MX" dirty="0"/>
              <a:t> </a:t>
            </a:r>
            <a:r>
              <a:rPr lang="es-MX" dirty="0" err="1"/>
              <a:t>edge</a:t>
            </a:r>
            <a:r>
              <a:rPr lang="es-MX" dirty="0"/>
              <a:t>" in </a:t>
            </a:r>
            <a:r>
              <a:rPr lang="es-MX" dirty="0" err="1"/>
              <a:t>their</a:t>
            </a:r>
            <a:r>
              <a:rPr lang="es-MX" dirty="0"/>
              <a:t> </a:t>
            </a:r>
            <a:r>
              <a:rPr lang="es-MX" dirty="0" err="1"/>
              <a:t>native</a:t>
            </a:r>
            <a:r>
              <a:rPr lang="es-MX" dirty="0"/>
              <a:t> </a:t>
            </a:r>
            <a:r>
              <a:rPr lang="es-MX" u="sng" dirty="0" err="1">
                <a:hlinkClick r:id="rId5" tooltip="Nahuatl"/>
              </a:rPr>
              <a:t>Nahuatl</a:t>
            </a:r>
            <a:r>
              <a:rPr lang="es-MX" dirty="0"/>
              <a:t> </a:t>
            </a:r>
            <a:r>
              <a:rPr lang="es-MX" dirty="0" err="1"/>
              <a:t>language</a:t>
            </a:r>
            <a:r>
              <a:rPr lang="es-MX" dirty="0"/>
              <a:t>. </a:t>
            </a:r>
            <a:r>
              <a:rPr lang="es-MX" dirty="0" err="1"/>
              <a:t>After</a:t>
            </a:r>
            <a:r>
              <a:rPr lang="es-MX" dirty="0"/>
              <a:t> </a:t>
            </a:r>
            <a:r>
              <a:rPr lang="es-MX" dirty="0" err="1"/>
              <a:t>Spaniards</a:t>
            </a:r>
            <a:r>
              <a:rPr lang="es-MX" dirty="0"/>
              <a:t> </a:t>
            </a:r>
            <a:r>
              <a:rPr lang="es-MX" dirty="0" err="1"/>
              <a:t>colonized</a:t>
            </a:r>
            <a:r>
              <a:rPr lang="es-MX" dirty="0"/>
              <a:t> </a:t>
            </a:r>
            <a:r>
              <a:rPr lang="es-MX" dirty="0" err="1"/>
              <a:t>the</a:t>
            </a:r>
            <a:r>
              <a:rPr lang="es-MX" dirty="0"/>
              <a:t> </a:t>
            </a:r>
            <a:r>
              <a:rPr lang="es-MX" dirty="0" err="1"/>
              <a:t>area</a:t>
            </a:r>
            <a:r>
              <a:rPr lang="es-MX" dirty="0"/>
              <a:t>, Atlixco </a:t>
            </a:r>
            <a:r>
              <a:rPr lang="es-MX" dirty="0" err="1"/>
              <a:t>became</a:t>
            </a:r>
            <a:r>
              <a:rPr lang="es-MX" dirty="0"/>
              <a:t> </a:t>
            </a:r>
            <a:r>
              <a:rPr lang="es-MX" dirty="0" err="1"/>
              <a:t>Atrisco</a:t>
            </a:r>
            <a:r>
              <a:rPr lang="es-MX" dirty="0"/>
              <a:t> </a:t>
            </a:r>
            <a:r>
              <a:rPr lang="es-MX" dirty="0" err="1"/>
              <a:t>due</a:t>
            </a:r>
            <a:r>
              <a:rPr lang="es-MX" dirty="0"/>
              <a:t> to </a:t>
            </a:r>
            <a:r>
              <a:rPr lang="es-MX" dirty="0" err="1"/>
              <a:t>changing</a:t>
            </a:r>
            <a:r>
              <a:rPr lang="es-MX" dirty="0"/>
              <a:t> </a:t>
            </a:r>
            <a:r>
              <a:rPr lang="es-MX" dirty="0" err="1"/>
              <a:t>dialects</a:t>
            </a:r>
            <a:r>
              <a:rPr lang="es-MX" dirty="0"/>
              <a:t> </a:t>
            </a:r>
            <a:r>
              <a:rPr lang="es-MX" dirty="0" err="1"/>
              <a:t>among</a:t>
            </a:r>
            <a:r>
              <a:rPr lang="es-MX" dirty="0"/>
              <a:t> </a:t>
            </a:r>
            <a:r>
              <a:rPr lang="es-MX" dirty="0" err="1"/>
              <a:t>the</a:t>
            </a:r>
            <a:r>
              <a:rPr lang="es-MX" dirty="0"/>
              <a:t> </a:t>
            </a:r>
            <a:r>
              <a:rPr lang="es-MX" dirty="0" err="1"/>
              <a:t>colonists</a:t>
            </a:r>
            <a:r>
              <a:rPr lang="es-MX" dirty="0"/>
              <a:t>.”  </a:t>
            </a:r>
          </a:p>
          <a:p>
            <a:pPr>
              <a:buFont typeface="Arial" panose="020B0604020202020204" pitchFamily="34" charset="0"/>
              <a:buChar char="•"/>
            </a:pPr>
            <a:r>
              <a:rPr lang="es-MX" dirty="0"/>
              <a:t>Merced de </a:t>
            </a:r>
            <a:r>
              <a:rPr lang="es-MX" dirty="0" err="1"/>
              <a:t>Atrisco</a:t>
            </a:r>
            <a:r>
              <a:rPr lang="es-MX" dirty="0"/>
              <a:t> </a:t>
            </a:r>
            <a:r>
              <a:rPr lang="es-MX" dirty="0" err="1"/>
              <a:t>Land</a:t>
            </a:r>
            <a:r>
              <a:rPr lang="es-MX" dirty="0"/>
              <a:t> </a:t>
            </a:r>
            <a:r>
              <a:rPr lang="es-MX" dirty="0" err="1"/>
              <a:t>Grant</a:t>
            </a:r>
            <a:r>
              <a:rPr lang="es-MX" dirty="0"/>
              <a:t> </a:t>
            </a:r>
            <a:r>
              <a:rPr lang="es-MX" dirty="0" smtClean="0"/>
              <a:t>1692</a:t>
            </a:r>
            <a:endParaRPr lang="en-US" dirty="0"/>
          </a:p>
          <a:p>
            <a:pPr marL="0" indent="0">
              <a:buNone/>
            </a:pPr>
            <a:endParaRPr lang="en-US" dirty="0"/>
          </a:p>
        </p:txBody>
      </p:sp>
      <p:pic>
        <p:nvPicPr>
          <p:cNvPr id="8196" name="Picture 4" descr="History of the &lt;b&gt;Atrisco&lt;/b&gt; - Petroglyph National Monument (U.S. National ..."/>
          <p:cNvPicPr>
            <a:picLocks noGrp="1" noChangeAspect="1" noChangeArrowheads="1"/>
          </p:cNvPicPr>
          <p:nvPr>
            <p:ph sz="half" idx="1"/>
          </p:nvPr>
        </p:nvPicPr>
        <p:blipFill>
          <a:blip r:embed="rId6">
            <a:extLst>
              <a:ext uri="{28A0092B-C50C-407E-A947-70E740481C1C}">
                <a14:useLocalDpi xmlns:a14="http://schemas.microsoft.com/office/drawing/2010/main" val="0"/>
              </a:ext>
            </a:extLst>
          </a:blip>
          <a:srcRect/>
          <a:stretch>
            <a:fillRect/>
          </a:stretch>
        </p:blipFill>
        <p:spPr bwMode="auto">
          <a:xfrm>
            <a:off x="1927479" y="2560320"/>
            <a:ext cx="2763394" cy="3338180"/>
          </a:xfrm>
          <a:prstGeom prst="rect">
            <a:avLst/>
          </a:prstGeom>
          <a:noFill/>
          <a:extLst>
            <a:ext uri="{909E8E84-426E-40DD-AFC4-6F175D3DCCD1}">
              <a14:hiddenFill xmlns:a14="http://schemas.microsoft.com/office/drawing/2010/main">
                <a:solidFill>
                  <a:srgbClr val="FFFFFF"/>
                </a:solidFill>
              </a14:hiddenFill>
            </a:ext>
          </a:extLst>
        </p:spPr>
      </p:pic>
      <p:sp>
        <p:nvSpPr>
          <p:cNvPr id="3" name="Footer Placeholder 2"/>
          <p:cNvSpPr>
            <a:spLocks noGrp="1"/>
          </p:cNvSpPr>
          <p:nvPr>
            <p:ph type="ftr" sz="quarter" idx="11"/>
          </p:nvPr>
        </p:nvSpPr>
        <p:spPr/>
        <p:txBody>
          <a:bodyPr/>
          <a:lstStyle/>
          <a:p>
            <a:r>
              <a:rPr lang="en-US" smtClean="0"/>
              <a:t>Stanley Andres Lucero</a:t>
            </a:r>
            <a:endParaRPr lang="en-US"/>
          </a:p>
        </p:txBody>
      </p:sp>
      <p:sp>
        <p:nvSpPr>
          <p:cNvPr id="5" name="Slide Number Placeholder 4"/>
          <p:cNvSpPr>
            <a:spLocks noGrp="1"/>
          </p:cNvSpPr>
          <p:nvPr>
            <p:ph type="sldNum" sz="quarter" idx="12"/>
          </p:nvPr>
        </p:nvSpPr>
        <p:spPr/>
        <p:txBody>
          <a:bodyPr/>
          <a:lstStyle/>
          <a:p>
            <a:fld id="{AE5633FB-A6CC-4A4E-8B0B-0B6FCB0F01AD}" type="slidenum">
              <a:rPr lang="en-US" smtClean="0"/>
              <a:t>21</a:t>
            </a:fld>
            <a:endParaRPr lang="en-US"/>
          </a:p>
        </p:txBody>
      </p:sp>
    </p:spTree>
    <p:extLst>
      <p:ext uri="{BB962C8B-B14F-4D97-AF65-F5344CB8AC3E}">
        <p14:creationId xmlns:p14="http://schemas.microsoft.com/office/powerpoint/2010/main" val="249961062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Before 1680 La Angostura de Bernalillo</a:t>
            </a:r>
            <a:endParaRPr lang="en-US" dirty="0"/>
          </a:p>
        </p:txBody>
      </p:sp>
      <p:sp>
        <p:nvSpPr>
          <p:cNvPr id="5" name="Content Placeholder 4"/>
          <p:cNvSpPr>
            <a:spLocks noGrp="1"/>
          </p:cNvSpPr>
          <p:nvPr>
            <p:ph sz="half" idx="2"/>
          </p:nvPr>
        </p:nvSpPr>
        <p:spPr/>
        <p:txBody>
          <a:bodyPr>
            <a:normAutofit lnSpcReduction="10000"/>
          </a:bodyPr>
          <a:lstStyle/>
          <a:p>
            <a:r>
              <a:rPr lang="en-US" dirty="0" smtClean="0"/>
              <a:t>1696 Real de Bernalillo</a:t>
            </a:r>
          </a:p>
          <a:p>
            <a:r>
              <a:rPr lang="en-US" dirty="0" smtClean="0"/>
              <a:t>50 years later: La Angostura de Bernalillo</a:t>
            </a:r>
          </a:p>
          <a:p>
            <a:r>
              <a:rPr lang="en-US" dirty="0" smtClean="0"/>
              <a:t>The name Bernalillo refers to the Gonzales-Bernal, family, whose members lived here before 1680.  Descendants of </a:t>
            </a:r>
            <a:r>
              <a:rPr lang="en-US" dirty="0" err="1"/>
              <a:t>Pasquala</a:t>
            </a:r>
            <a:r>
              <a:rPr lang="en-US" dirty="0"/>
              <a:t> Bernal and Juan </a:t>
            </a:r>
            <a:r>
              <a:rPr lang="en-US" dirty="0" err="1" smtClean="0"/>
              <a:t>Griego</a:t>
            </a:r>
            <a:r>
              <a:rPr lang="en-US" dirty="0" smtClean="0"/>
              <a:t>.</a:t>
            </a:r>
            <a:endParaRPr lang="en-US" dirty="0"/>
          </a:p>
          <a:p>
            <a:endParaRPr lang="en-US" dirty="0"/>
          </a:p>
        </p:txBody>
      </p:sp>
      <p:pic>
        <p:nvPicPr>
          <p:cNvPr id="9218" name="Picture 2" descr="Living Rootless: &lt;b&gt;Bernalillo, New&lt;/b&gt; &lt;b&gt;Mexico&lt;/b&gt;: Culture and History in ..."/>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1450975" y="2560638"/>
            <a:ext cx="4413249" cy="3309937"/>
          </a:xfrm>
          <a:prstGeom prst="rect">
            <a:avLst/>
          </a:prstGeom>
          <a:noFill/>
          <a:extLst>
            <a:ext uri="{909E8E84-426E-40DD-AFC4-6F175D3DCCD1}">
              <a14:hiddenFill xmlns:a14="http://schemas.microsoft.com/office/drawing/2010/main">
                <a:solidFill>
                  <a:srgbClr val="FFFFFF"/>
                </a:solidFill>
              </a14:hiddenFill>
            </a:ext>
          </a:extLst>
        </p:spPr>
      </p:pic>
      <p:sp>
        <p:nvSpPr>
          <p:cNvPr id="3" name="Footer Placeholder 2"/>
          <p:cNvSpPr>
            <a:spLocks noGrp="1"/>
          </p:cNvSpPr>
          <p:nvPr>
            <p:ph type="ftr" sz="quarter" idx="11"/>
          </p:nvPr>
        </p:nvSpPr>
        <p:spPr/>
        <p:txBody>
          <a:bodyPr/>
          <a:lstStyle/>
          <a:p>
            <a:r>
              <a:rPr lang="en-US" smtClean="0"/>
              <a:t>Stanley Andres Lucero</a:t>
            </a:r>
            <a:endParaRPr lang="en-US"/>
          </a:p>
        </p:txBody>
      </p:sp>
      <p:sp>
        <p:nvSpPr>
          <p:cNvPr id="4" name="Slide Number Placeholder 3"/>
          <p:cNvSpPr>
            <a:spLocks noGrp="1"/>
          </p:cNvSpPr>
          <p:nvPr>
            <p:ph type="sldNum" sz="quarter" idx="12"/>
          </p:nvPr>
        </p:nvSpPr>
        <p:spPr/>
        <p:txBody>
          <a:bodyPr/>
          <a:lstStyle/>
          <a:p>
            <a:fld id="{AE5633FB-A6CC-4A4E-8B0B-0B6FCB0F01AD}" type="slidenum">
              <a:rPr lang="en-US" smtClean="0"/>
              <a:t>22</a:t>
            </a:fld>
            <a:endParaRPr lang="en-US"/>
          </a:p>
        </p:txBody>
      </p:sp>
    </p:spTree>
    <p:extLst>
      <p:ext uri="{BB962C8B-B14F-4D97-AF65-F5344CB8AC3E}">
        <p14:creationId xmlns:p14="http://schemas.microsoft.com/office/powerpoint/2010/main" val="315872481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Before 1680 Belen [Los </a:t>
            </a:r>
            <a:r>
              <a:rPr lang="en-US" dirty="0" err="1" smtClean="0"/>
              <a:t>Garcias</a:t>
            </a:r>
            <a:r>
              <a:rPr lang="en-US" dirty="0" smtClean="0"/>
              <a:t>]</a:t>
            </a:r>
            <a:br>
              <a:rPr lang="en-US" dirty="0" smtClean="0"/>
            </a:br>
            <a:r>
              <a:rPr lang="en-US" sz="1200" dirty="0" smtClean="0"/>
              <a:t>New Mexico Place Names, pages 34 and 145.</a:t>
            </a:r>
            <a:endParaRPr lang="en-US" dirty="0"/>
          </a:p>
        </p:txBody>
      </p:sp>
      <p:sp>
        <p:nvSpPr>
          <p:cNvPr id="5" name="Content Placeholder 4"/>
          <p:cNvSpPr>
            <a:spLocks noGrp="1"/>
          </p:cNvSpPr>
          <p:nvPr>
            <p:ph sz="half" idx="2"/>
          </p:nvPr>
        </p:nvSpPr>
        <p:spPr/>
        <p:txBody>
          <a:bodyPr>
            <a:noAutofit/>
          </a:bodyPr>
          <a:lstStyle/>
          <a:p>
            <a:pPr>
              <a:buFont typeface="Arial" panose="020B0604020202020204" pitchFamily="34" charset="0"/>
              <a:buChar char="•"/>
            </a:pPr>
            <a:r>
              <a:rPr lang="en-US" sz="2800" dirty="0" smtClean="0"/>
              <a:t>“A cluster of Garcia families gave the name Los </a:t>
            </a:r>
            <a:r>
              <a:rPr lang="en-US" sz="2800" dirty="0" err="1" smtClean="0"/>
              <a:t>Garcias</a:t>
            </a:r>
            <a:r>
              <a:rPr lang="en-US" sz="2800" dirty="0" smtClean="0"/>
              <a:t> to this settlement.”</a:t>
            </a:r>
          </a:p>
          <a:p>
            <a:pPr>
              <a:buFont typeface="Arial" panose="020B0604020202020204" pitchFamily="34" charset="0"/>
              <a:buChar char="•"/>
            </a:pPr>
            <a:r>
              <a:rPr lang="en-US" sz="2800" dirty="0" smtClean="0"/>
              <a:t>A village was destroyed in the 1680 Pueblo Revolt.</a:t>
            </a:r>
          </a:p>
          <a:p>
            <a:pPr>
              <a:buFont typeface="Arial" panose="020B0604020202020204" pitchFamily="34" charset="0"/>
              <a:buChar char="•"/>
            </a:pPr>
            <a:r>
              <a:rPr lang="en-US" sz="2800" dirty="0" smtClean="0"/>
              <a:t>1740 </a:t>
            </a:r>
            <a:r>
              <a:rPr lang="en-US" sz="2800" dirty="0" err="1" smtClean="0"/>
              <a:t>Nuestra</a:t>
            </a:r>
            <a:r>
              <a:rPr lang="en-US" sz="2800" dirty="0" smtClean="0"/>
              <a:t> </a:t>
            </a:r>
            <a:r>
              <a:rPr lang="en-US" sz="2800" dirty="0" err="1" smtClean="0"/>
              <a:t>Señora</a:t>
            </a:r>
            <a:r>
              <a:rPr lang="en-US" sz="2800" dirty="0" smtClean="0"/>
              <a:t> de Belen Land Grant.</a:t>
            </a:r>
            <a:endParaRPr lang="en-US" sz="2800" dirty="0"/>
          </a:p>
        </p:txBody>
      </p:sp>
      <p:pic>
        <p:nvPicPr>
          <p:cNvPr id="5122" name="Picture 2" descr="https://farm6.staticflickr.com/5474/14242532372_8aa94a48c9_z.jpg"/>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737360" y="2716255"/>
            <a:ext cx="3936808" cy="3044465"/>
          </a:xfrm>
          <a:prstGeom prst="rect">
            <a:avLst/>
          </a:prstGeom>
          <a:noFill/>
          <a:extLst>
            <a:ext uri="{909E8E84-426E-40DD-AFC4-6F175D3DCCD1}">
              <a14:hiddenFill xmlns:a14="http://schemas.microsoft.com/office/drawing/2010/main">
                <a:solidFill>
                  <a:srgbClr val="FFFFFF"/>
                </a:solidFill>
              </a14:hiddenFill>
            </a:ext>
          </a:extLst>
        </p:spPr>
      </p:pic>
      <p:sp>
        <p:nvSpPr>
          <p:cNvPr id="3" name="Footer Placeholder 2"/>
          <p:cNvSpPr>
            <a:spLocks noGrp="1"/>
          </p:cNvSpPr>
          <p:nvPr>
            <p:ph type="ftr" sz="quarter" idx="11"/>
          </p:nvPr>
        </p:nvSpPr>
        <p:spPr/>
        <p:txBody>
          <a:bodyPr/>
          <a:lstStyle/>
          <a:p>
            <a:r>
              <a:rPr lang="en-US" smtClean="0"/>
              <a:t>Stanley Andres Lucero</a:t>
            </a:r>
            <a:endParaRPr lang="en-US"/>
          </a:p>
        </p:txBody>
      </p:sp>
      <p:sp>
        <p:nvSpPr>
          <p:cNvPr id="4" name="Slide Number Placeholder 3"/>
          <p:cNvSpPr>
            <a:spLocks noGrp="1"/>
          </p:cNvSpPr>
          <p:nvPr>
            <p:ph type="sldNum" sz="quarter" idx="12"/>
          </p:nvPr>
        </p:nvSpPr>
        <p:spPr/>
        <p:txBody>
          <a:bodyPr/>
          <a:lstStyle/>
          <a:p>
            <a:fld id="{AE5633FB-A6CC-4A4E-8B0B-0B6FCB0F01AD}" type="slidenum">
              <a:rPr lang="en-US" smtClean="0"/>
              <a:t>23</a:t>
            </a:fld>
            <a:endParaRPr lang="en-US"/>
          </a:p>
        </p:txBody>
      </p:sp>
    </p:spTree>
    <p:extLst>
      <p:ext uri="{BB962C8B-B14F-4D97-AF65-F5344CB8AC3E}">
        <p14:creationId xmlns:p14="http://schemas.microsoft.com/office/powerpoint/2010/main" val="49102333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1680 Pueblo </a:t>
            </a:r>
            <a:r>
              <a:rPr lang="en-US" dirty="0"/>
              <a:t>Revolt</a:t>
            </a:r>
            <a:br>
              <a:rPr lang="en-US" dirty="0"/>
            </a:br>
            <a:r>
              <a:rPr lang="en-US" sz="1300" dirty="0">
                <a:hlinkClick r:id="rId2"/>
              </a:rPr>
              <a:t>http://www.americanjourneys.org/aj-009b/summary</a:t>
            </a:r>
            <a:r>
              <a:rPr lang="en-US" sz="1300" dirty="0" smtClean="0">
                <a:hlinkClick r:id="rId2"/>
              </a:rPr>
              <a:t>/</a:t>
            </a:r>
            <a:r>
              <a:rPr lang="en-US" sz="1300" dirty="0" smtClean="0"/>
              <a:t> </a:t>
            </a:r>
            <a:endParaRPr lang="en-US" sz="1300" dirty="0"/>
          </a:p>
        </p:txBody>
      </p:sp>
      <p:sp>
        <p:nvSpPr>
          <p:cNvPr id="5" name="Content Placeholder 4"/>
          <p:cNvSpPr>
            <a:spLocks noGrp="1"/>
          </p:cNvSpPr>
          <p:nvPr>
            <p:ph sz="half" idx="2"/>
          </p:nvPr>
        </p:nvSpPr>
        <p:spPr>
          <a:xfrm>
            <a:off x="4992624" y="2560320"/>
            <a:ext cx="5907024" cy="3310128"/>
          </a:xfrm>
        </p:spPr>
        <p:txBody>
          <a:bodyPr>
            <a:normAutofit/>
          </a:bodyPr>
          <a:lstStyle/>
          <a:p>
            <a:pPr marL="0" indent="0">
              <a:buNone/>
            </a:pPr>
            <a:r>
              <a:rPr lang="en-US" sz="4000" dirty="0" smtClean="0"/>
              <a:t>“After </a:t>
            </a:r>
            <a:r>
              <a:rPr lang="en-US" sz="4000" dirty="0"/>
              <a:t>three generations of oppression, in the spring of 1680, the Pueblo Indians rose up to overthrow the Spanish</a:t>
            </a:r>
            <a:r>
              <a:rPr lang="en-US" sz="4000" dirty="0" smtClean="0"/>
              <a:t>.”</a:t>
            </a:r>
            <a:endParaRPr lang="en-US" sz="4000" dirty="0"/>
          </a:p>
        </p:txBody>
      </p:sp>
      <p:pic>
        <p:nvPicPr>
          <p:cNvPr id="10242" name="Picture 2" descr="http://upload.wikimedia.org/wikipedia/commons/thumb/9/96/The_Capitol_-_Po%27_Pay.jpg/250px-The_Capitol_-_Po%27_Pay.jpg"/>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1797304" y="2560320"/>
            <a:ext cx="2418080" cy="3220883"/>
          </a:xfrm>
          <a:prstGeom prst="rect">
            <a:avLst/>
          </a:prstGeom>
          <a:noFill/>
          <a:extLst>
            <a:ext uri="{909E8E84-426E-40DD-AFC4-6F175D3DCCD1}">
              <a14:hiddenFill xmlns:a14="http://schemas.microsoft.com/office/drawing/2010/main">
                <a:solidFill>
                  <a:srgbClr val="FFFFFF"/>
                </a:solidFill>
              </a14:hiddenFill>
            </a:ext>
          </a:extLst>
        </p:spPr>
      </p:pic>
      <p:sp>
        <p:nvSpPr>
          <p:cNvPr id="3" name="Footer Placeholder 2"/>
          <p:cNvSpPr>
            <a:spLocks noGrp="1"/>
          </p:cNvSpPr>
          <p:nvPr>
            <p:ph type="ftr" sz="quarter" idx="11"/>
          </p:nvPr>
        </p:nvSpPr>
        <p:spPr/>
        <p:txBody>
          <a:bodyPr/>
          <a:lstStyle/>
          <a:p>
            <a:r>
              <a:rPr lang="en-US" smtClean="0"/>
              <a:t>Stanley Andres Lucero</a:t>
            </a:r>
            <a:endParaRPr lang="en-US"/>
          </a:p>
        </p:txBody>
      </p:sp>
      <p:sp>
        <p:nvSpPr>
          <p:cNvPr id="4" name="Slide Number Placeholder 3"/>
          <p:cNvSpPr>
            <a:spLocks noGrp="1"/>
          </p:cNvSpPr>
          <p:nvPr>
            <p:ph type="sldNum" sz="quarter" idx="12"/>
          </p:nvPr>
        </p:nvSpPr>
        <p:spPr/>
        <p:txBody>
          <a:bodyPr/>
          <a:lstStyle/>
          <a:p>
            <a:fld id="{AE5633FB-A6CC-4A4E-8B0B-0B6FCB0F01AD}" type="slidenum">
              <a:rPr lang="en-US" smtClean="0"/>
              <a:t>24</a:t>
            </a:fld>
            <a:endParaRPr lang="en-US"/>
          </a:p>
        </p:txBody>
      </p:sp>
    </p:spTree>
    <p:extLst>
      <p:ext uri="{BB962C8B-B14F-4D97-AF65-F5344CB8AC3E}">
        <p14:creationId xmlns:p14="http://schemas.microsoft.com/office/powerpoint/2010/main" val="79669656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1692 De Vargas Recolonization </a:t>
            </a:r>
            <a:endParaRPr lang="en-US" dirty="0"/>
          </a:p>
        </p:txBody>
      </p:sp>
      <p:sp>
        <p:nvSpPr>
          <p:cNvPr id="5" name="Content Placeholder 4"/>
          <p:cNvSpPr>
            <a:spLocks noGrp="1"/>
          </p:cNvSpPr>
          <p:nvPr>
            <p:ph sz="half" idx="2"/>
          </p:nvPr>
        </p:nvSpPr>
        <p:spPr>
          <a:xfrm>
            <a:off x="6178294" y="2743200"/>
            <a:ext cx="4718304" cy="3310128"/>
          </a:xfrm>
        </p:spPr>
        <p:txBody>
          <a:bodyPr/>
          <a:lstStyle/>
          <a:p>
            <a:pPr marL="0" indent="0">
              <a:buNone/>
            </a:pPr>
            <a:r>
              <a:rPr lang="en-US" dirty="0" smtClean="0"/>
              <a:t>“In </a:t>
            </a:r>
            <a:r>
              <a:rPr lang="en-US" dirty="0"/>
              <a:t>August 1692, just 18 months after his arrival at El Paso, Vargas led a modest force of less than 200 soldiers, </a:t>
            </a:r>
            <a:r>
              <a:rPr lang="en-US" i="1" dirty="0" err="1"/>
              <a:t>vecinos</a:t>
            </a:r>
            <a:r>
              <a:rPr lang="en-US" i="1" dirty="0"/>
              <a:t>,</a:t>
            </a:r>
            <a:r>
              <a:rPr lang="en-US" dirty="0"/>
              <a:t> and Indian allies </a:t>
            </a:r>
            <a:r>
              <a:rPr lang="en-US" dirty="0" smtClean="0"/>
              <a:t>north [from </a:t>
            </a:r>
            <a:r>
              <a:rPr lang="es-ES" dirty="0" smtClean="0"/>
              <a:t>Pueblo </a:t>
            </a:r>
            <a:r>
              <a:rPr lang="es-ES" dirty="0"/>
              <a:t>del Paso, Real de San Lorenzo, Pueblo de </a:t>
            </a:r>
            <a:r>
              <a:rPr lang="es-ES" dirty="0" err="1"/>
              <a:t>Senecu</a:t>
            </a:r>
            <a:r>
              <a:rPr lang="es-ES" dirty="0"/>
              <a:t>, </a:t>
            </a:r>
            <a:r>
              <a:rPr lang="es-ES" dirty="0" smtClean="0"/>
              <a:t>and Pueblo </a:t>
            </a:r>
            <a:r>
              <a:rPr lang="es-ES" dirty="0"/>
              <a:t>de </a:t>
            </a:r>
            <a:r>
              <a:rPr lang="es-ES" dirty="0" err="1" smtClean="0"/>
              <a:t>Ysleta</a:t>
            </a:r>
            <a:r>
              <a:rPr lang="es-ES" dirty="0" smtClean="0"/>
              <a:t>.]”</a:t>
            </a:r>
            <a:endParaRPr lang="es-ES" dirty="0"/>
          </a:p>
          <a:p>
            <a:pPr marL="0" indent="0">
              <a:buNone/>
            </a:pPr>
            <a:endParaRPr lang="en-US" dirty="0"/>
          </a:p>
        </p:txBody>
      </p:sp>
      <p:pic>
        <p:nvPicPr>
          <p:cNvPr id="11268" name="Picture 4" descr="http://econtent.unm.edu/utils/ajaxhelper/?CISOROOT=acpa&amp;CISOPTR=5665&amp;action=2&amp;DMSCALE=150&amp;DMWIDTH=512&amp;DMHEIGHT=474&amp;DMX=0&amp;DMY=0&amp;DMTEXT=&amp;DMROTATE=0"/>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869955" y="2560638"/>
            <a:ext cx="3575290" cy="3309937"/>
          </a:xfrm>
          <a:prstGeom prst="rect">
            <a:avLst/>
          </a:prstGeom>
          <a:noFill/>
          <a:extLst>
            <a:ext uri="{909E8E84-426E-40DD-AFC4-6F175D3DCCD1}">
              <a14:hiddenFill xmlns:a14="http://schemas.microsoft.com/office/drawing/2010/main">
                <a:solidFill>
                  <a:srgbClr val="FFFFFF"/>
                </a:solidFill>
              </a14:hiddenFill>
            </a:ext>
          </a:extLst>
        </p:spPr>
      </p:pic>
      <p:sp>
        <p:nvSpPr>
          <p:cNvPr id="3" name="Footer Placeholder 2"/>
          <p:cNvSpPr>
            <a:spLocks noGrp="1"/>
          </p:cNvSpPr>
          <p:nvPr>
            <p:ph type="ftr" sz="quarter" idx="11"/>
          </p:nvPr>
        </p:nvSpPr>
        <p:spPr/>
        <p:txBody>
          <a:bodyPr/>
          <a:lstStyle/>
          <a:p>
            <a:r>
              <a:rPr lang="en-US" smtClean="0"/>
              <a:t>Stanley Andres Lucero</a:t>
            </a:r>
            <a:endParaRPr lang="en-US"/>
          </a:p>
        </p:txBody>
      </p:sp>
      <p:sp>
        <p:nvSpPr>
          <p:cNvPr id="4" name="Slide Number Placeholder 3"/>
          <p:cNvSpPr>
            <a:spLocks noGrp="1"/>
          </p:cNvSpPr>
          <p:nvPr>
            <p:ph type="sldNum" sz="quarter" idx="12"/>
          </p:nvPr>
        </p:nvSpPr>
        <p:spPr/>
        <p:txBody>
          <a:bodyPr/>
          <a:lstStyle/>
          <a:p>
            <a:fld id="{AE5633FB-A6CC-4A4E-8B0B-0B6FCB0F01AD}" type="slidenum">
              <a:rPr lang="en-US" smtClean="0"/>
              <a:t>25</a:t>
            </a:fld>
            <a:endParaRPr lang="en-US"/>
          </a:p>
        </p:txBody>
      </p:sp>
    </p:spTree>
    <p:extLst>
      <p:ext uri="{BB962C8B-B14F-4D97-AF65-F5344CB8AC3E}">
        <p14:creationId xmlns:p14="http://schemas.microsoft.com/office/powerpoint/2010/main" val="233103076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1695 La Villa de Santa Cruz de la Canada</a:t>
            </a:r>
            <a:br>
              <a:rPr lang="en-US" dirty="0" smtClean="0"/>
            </a:br>
            <a:r>
              <a:rPr lang="en-US" sz="1200" dirty="0" smtClean="0"/>
              <a:t>The Place Names of New Mexico, page 324.</a:t>
            </a:r>
            <a:endParaRPr lang="en-US" dirty="0"/>
          </a:p>
        </p:txBody>
      </p:sp>
      <p:sp>
        <p:nvSpPr>
          <p:cNvPr id="5" name="Content Placeholder 4"/>
          <p:cNvSpPr>
            <a:spLocks noGrp="1"/>
          </p:cNvSpPr>
          <p:nvPr>
            <p:ph sz="half" idx="2"/>
          </p:nvPr>
        </p:nvSpPr>
        <p:spPr/>
        <p:txBody>
          <a:bodyPr/>
          <a:lstStyle/>
          <a:p>
            <a:r>
              <a:rPr lang="en-US" dirty="0" smtClean="0"/>
              <a:t>Founded by Vargas, in 1695.</a:t>
            </a:r>
          </a:p>
          <a:p>
            <a:r>
              <a:rPr lang="en-US" dirty="0" smtClean="0"/>
              <a:t>This villa was located near the confluence of the Rio </a:t>
            </a:r>
            <a:r>
              <a:rPr lang="en-US" dirty="0" err="1" smtClean="0"/>
              <a:t>Granda</a:t>
            </a:r>
            <a:r>
              <a:rPr lang="en-US" dirty="0" smtClean="0"/>
              <a:t> and the Rio Chama, not far from the first permanent settlement in NM, San Gabriel.”</a:t>
            </a:r>
            <a:endParaRPr lang="en-US" dirty="0"/>
          </a:p>
        </p:txBody>
      </p:sp>
      <p:pic>
        <p:nvPicPr>
          <p:cNvPr id="6" name="Content Placeholder 5"/>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2177592" y="2441766"/>
            <a:ext cx="2778455" cy="3595648"/>
          </a:xfrm>
        </p:spPr>
      </p:pic>
      <p:sp>
        <p:nvSpPr>
          <p:cNvPr id="3" name="Footer Placeholder 2"/>
          <p:cNvSpPr>
            <a:spLocks noGrp="1"/>
          </p:cNvSpPr>
          <p:nvPr>
            <p:ph type="ftr" sz="quarter" idx="11"/>
          </p:nvPr>
        </p:nvSpPr>
        <p:spPr/>
        <p:txBody>
          <a:bodyPr/>
          <a:lstStyle/>
          <a:p>
            <a:r>
              <a:rPr lang="en-US" smtClean="0"/>
              <a:t>Stanley Andres Lucero</a:t>
            </a:r>
            <a:endParaRPr lang="en-US"/>
          </a:p>
        </p:txBody>
      </p:sp>
      <p:sp>
        <p:nvSpPr>
          <p:cNvPr id="4" name="Slide Number Placeholder 3"/>
          <p:cNvSpPr>
            <a:spLocks noGrp="1"/>
          </p:cNvSpPr>
          <p:nvPr>
            <p:ph type="sldNum" sz="quarter" idx="12"/>
          </p:nvPr>
        </p:nvSpPr>
        <p:spPr/>
        <p:txBody>
          <a:bodyPr/>
          <a:lstStyle/>
          <a:p>
            <a:fld id="{AE5633FB-A6CC-4A4E-8B0B-0B6FCB0F01AD}" type="slidenum">
              <a:rPr lang="en-US" smtClean="0"/>
              <a:t>26</a:t>
            </a:fld>
            <a:endParaRPr lang="en-US"/>
          </a:p>
        </p:txBody>
      </p:sp>
    </p:spTree>
    <p:extLst>
      <p:ext uri="{BB962C8B-B14F-4D97-AF65-F5344CB8AC3E}">
        <p14:creationId xmlns:p14="http://schemas.microsoft.com/office/powerpoint/2010/main" val="286811024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1703 Sebastian Martin Land Grant</a:t>
            </a:r>
            <a:endParaRPr lang="en-US" dirty="0"/>
          </a:p>
        </p:txBody>
      </p:sp>
      <p:pic>
        <p:nvPicPr>
          <p:cNvPr id="6" name="Content Placeholder 5"/>
          <p:cNvPicPr>
            <a:picLocks noGrp="1" noChangeAspect="1"/>
          </p:cNvPicPr>
          <p:nvPr>
            <p:ph sz="half" idx="1"/>
          </p:nvPr>
        </p:nvPicPr>
        <p:blipFill>
          <a:blip r:embed="rId2"/>
          <a:stretch>
            <a:fillRect/>
          </a:stretch>
        </p:blipFill>
        <p:spPr>
          <a:xfrm>
            <a:off x="1298575" y="2834989"/>
            <a:ext cx="4718050" cy="2761234"/>
          </a:xfrm>
          <a:prstGeom prst="rect">
            <a:avLst/>
          </a:prstGeom>
        </p:spPr>
      </p:pic>
      <p:sp>
        <p:nvSpPr>
          <p:cNvPr id="8" name="Content Placeholder 7"/>
          <p:cNvSpPr>
            <a:spLocks noGrp="1"/>
          </p:cNvSpPr>
          <p:nvPr>
            <p:ph sz="half" idx="2"/>
          </p:nvPr>
        </p:nvSpPr>
        <p:spPr/>
        <p:txBody>
          <a:bodyPr>
            <a:normAutofit lnSpcReduction="10000"/>
          </a:bodyPr>
          <a:lstStyle/>
          <a:p>
            <a:pPr marL="0" indent="0">
              <a:buNone/>
            </a:pPr>
            <a:r>
              <a:rPr lang="en-US" dirty="0"/>
              <a:t>“On the north, a cross which was erected on the Canon which ran to El </a:t>
            </a:r>
            <a:r>
              <a:rPr lang="en-US" dirty="0" err="1"/>
              <a:t>Embudo</a:t>
            </a:r>
            <a:r>
              <a:rPr lang="en-US" dirty="0"/>
              <a:t>; on the east, the river which ran between Chimayo and the Pueblo of Picuris; on the south, the north line of the Pueblo of San Juan Grant and on the west, the table lands on the west side of the Rio Grande.” </a:t>
            </a:r>
          </a:p>
          <a:p>
            <a:pPr marL="0" indent="0">
              <a:buNone/>
            </a:pPr>
            <a:r>
              <a:rPr lang="en-US" sz="1300" dirty="0"/>
              <a:t>SOURCE: http://dev.newmexicohistory.org/filedetails.php?fileID=24906 </a:t>
            </a:r>
          </a:p>
          <a:p>
            <a:pPr marL="0" indent="0">
              <a:buNone/>
            </a:pPr>
            <a:endParaRPr lang="en-US" dirty="0"/>
          </a:p>
        </p:txBody>
      </p:sp>
      <p:sp>
        <p:nvSpPr>
          <p:cNvPr id="3" name="Footer Placeholder 2"/>
          <p:cNvSpPr>
            <a:spLocks noGrp="1"/>
          </p:cNvSpPr>
          <p:nvPr>
            <p:ph type="ftr" sz="quarter" idx="11"/>
          </p:nvPr>
        </p:nvSpPr>
        <p:spPr/>
        <p:txBody>
          <a:bodyPr/>
          <a:lstStyle/>
          <a:p>
            <a:r>
              <a:rPr lang="en-US" smtClean="0"/>
              <a:t>Stanley Andres Lucero</a:t>
            </a:r>
            <a:endParaRPr lang="en-US"/>
          </a:p>
        </p:txBody>
      </p:sp>
      <p:sp>
        <p:nvSpPr>
          <p:cNvPr id="4" name="Slide Number Placeholder 3"/>
          <p:cNvSpPr>
            <a:spLocks noGrp="1"/>
          </p:cNvSpPr>
          <p:nvPr>
            <p:ph type="sldNum" sz="quarter" idx="12"/>
          </p:nvPr>
        </p:nvSpPr>
        <p:spPr/>
        <p:txBody>
          <a:bodyPr/>
          <a:lstStyle/>
          <a:p>
            <a:fld id="{AE5633FB-A6CC-4A4E-8B0B-0B6FCB0F01AD}" type="slidenum">
              <a:rPr lang="en-US" smtClean="0"/>
              <a:t>27</a:t>
            </a:fld>
            <a:endParaRPr lang="en-US"/>
          </a:p>
        </p:txBody>
      </p:sp>
    </p:spTree>
    <p:extLst>
      <p:ext uri="{BB962C8B-B14F-4D97-AF65-F5344CB8AC3E}">
        <p14:creationId xmlns:p14="http://schemas.microsoft.com/office/powerpoint/2010/main" val="151077476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1706 La Villa de San Francisco de </a:t>
            </a:r>
            <a:r>
              <a:rPr lang="en-US" sz="2800" dirty="0" err="1" smtClean="0"/>
              <a:t>Alburquerque</a:t>
            </a:r>
            <a:r>
              <a:rPr lang="en-US" sz="2800" dirty="0" smtClean="0"/>
              <a:t> [Bosque Grande]</a:t>
            </a:r>
            <a:br>
              <a:rPr lang="en-US" sz="2800" dirty="0" smtClean="0"/>
            </a:br>
            <a:r>
              <a:rPr lang="en-US" sz="1200" dirty="0" smtClean="0"/>
              <a:t>The Place Names of New Mexico, pages 9-11</a:t>
            </a:r>
            <a:endParaRPr lang="en-US" sz="2800" dirty="0"/>
          </a:p>
        </p:txBody>
      </p:sp>
      <p:pic>
        <p:nvPicPr>
          <p:cNvPr id="2050" name="Picture 2" descr="early 1950&amp;#39;s &lt;b&gt;Old&lt;/b&gt; Town &lt;b&gt;Albuquerque&lt;/b&gt; &lt;b&gt;map&lt;/b&gt; | Flickr - Photo Sharing!"/>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2095500" y="2560320"/>
            <a:ext cx="2924556" cy="3289483"/>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6"/>
          <p:cNvSpPr>
            <a:spLocks noGrp="1"/>
          </p:cNvSpPr>
          <p:nvPr>
            <p:ph sz="half" idx="2"/>
          </p:nvPr>
        </p:nvSpPr>
        <p:spPr/>
        <p:txBody>
          <a:bodyPr>
            <a:normAutofit/>
          </a:bodyPr>
          <a:lstStyle/>
          <a:p>
            <a:pPr marL="0" indent="0">
              <a:buNone/>
            </a:pPr>
            <a:r>
              <a:rPr lang="en-US" sz="3200" dirty="0" smtClean="0"/>
              <a:t>“In honor of Don Francisco Fernandez de la Cueva </a:t>
            </a:r>
            <a:r>
              <a:rPr lang="en-US" sz="3200" dirty="0" err="1" smtClean="0"/>
              <a:t>Enriques</a:t>
            </a:r>
            <a:r>
              <a:rPr lang="en-US" sz="3200" dirty="0" smtClean="0"/>
              <a:t>, Duke of </a:t>
            </a:r>
            <a:r>
              <a:rPr lang="en-US" sz="3200" dirty="0" err="1" smtClean="0"/>
              <a:t>Alburquerque</a:t>
            </a:r>
            <a:r>
              <a:rPr lang="en-US" sz="3200" dirty="0" smtClean="0"/>
              <a:t>, 34</a:t>
            </a:r>
            <a:r>
              <a:rPr lang="en-US" sz="3200" baseline="30000" dirty="0" smtClean="0"/>
              <a:t>th</a:t>
            </a:r>
            <a:r>
              <a:rPr lang="en-US" sz="3200" dirty="0" smtClean="0"/>
              <a:t> Viceroy of New Spain, then resident in Mexico City.”</a:t>
            </a:r>
          </a:p>
        </p:txBody>
      </p:sp>
      <p:sp>
        <p:nvSpPr>
          <p:cNvPr id="3" name="Footer Placeholder 2"/>
          <p:cNvSpPr>
            <a:spLocks noGrp="1"/>
          </p:cNvSpPr>
          <p:nvPr>
            <p:ph type="ftr" sz="quarter" idx="11"/>
          </p:nvPr>
        </p:nvSpPr>
        <p:spPr/>
        <p:txBody>
          <a:bodyPr/>
          <a:lstStyle/>
          <a:p>
            <a:r>
              <a:rPr lang="en-US" smtClean="0"/>
              <a:t>Stanley Andres Lucero</a:t>
            </a:r>
            <a:endParaRPr lang="en-US"/>
          </a:p>
        </p:txBody>
      </p:sp>
      <p:sp>
        <p:nvSpPr>
          <p:cNvPr id="4" name="Slide Number Placeholder 3"/>
          <p:cNvSpPr>
            <a:spLocks noGrp="1"/>
          </p:cNvSpPr>
          <p:nvPr>
            <p:ph type="sldNum" sz="quarter" idx="12"/>
          </p:nvPr>
        </p:nvSpPr>
        <p:spPr/>
        <p:txBody>
          <a:bodyPr/>
          <a:lstStyle/>
          <a:p>
            <a:fld id="{AE5633FB-A6CC-4A4E-8B0B-0B6FCB0F01AD}" type="slidenum">
              <a:rPr lang="en-US" smtClean="0"/>
              <a:t>28</a:t>
            </a:fld>
            <a:endParaRPr lang="en-US"/>
          </a:p>
        </p:txBody>
      </p:sp>
    </p:spTree>
    <p:extLst>
      <p:ext uri="{BB962C8B-B14F-4D97-AF65-F5344CB8AC3E}">
        <p14:creationId xmlns:p14="http://schemas.microsoft.com/office/powerpoint/2010/main" val="197737971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1740 La Plaza de San Buenaventura del Cerro de </a:t>
            </a:r>
            <a:r>
              <a:rPr lang="en-US" sz="3600" dirty="0" err="1" smtClean="0"/>
              <a:t>Chimayó</a:t>
            </a:r>
            <a:r>
              <a:rPr lang="en-US" sz="3600" dirty="0" smtClean="0"/>
              <a:t/>
            </a:r>
            <a:br>
              <a:rPr lang="en-US" sz="3600" dirty="0" smtClean="0"/>
            </a:br>
            <a:r>
              <a:rPr lang="en-US" sz="1200" dirty="0" smtClean="0"/>
              <a:t>The Place Names of New Mexico page 81.</a:t>
            </a:r>
            <a:r>
              <a:rPr lang="en-US" dirty="0" smtClean="0"/>
              <a:t/>
            </a:r>
            <a:br>
              <a:rPr lang="en-US" dirty="0" smtClean="0"/>
            </a:br>
            <a:endParaRPr lang="en-US" dirty="0"/>
          </a:p>
        </p:txBody>
      </p:sp>
      <p:pic>
        <p:nvPicPr>
          <p:cNvPr id="4" name="Content Placeholder 3" descr="Plaza de San Buenaventura.jpg"/>
          <p:cNvPicPr>
            <a:picLocks noGrp="1"/>
          </p:cNvPicPr>
          <p:nvPr>
            <p:ph sz="half" idx="1"/>
          </p:nvPr>
        </p:nvPicPr>
        <p:blipFill>
          <a:blip r:embed="rId2"/>
          <a:stretch>
            <a:fillRect/>
          </a:stretch>
        </p:blipFill>
        <p:spPr>
          <a:xfrm>
            <a:off x="1298575" y="2649015"/>
            <a:ext cx="4718050" cy="3133183"/>
          </a:xfrm>
          <a:prstGeom prst="rect">
            <a:avLst/>
          </a:prstGeom>
        </p:spPr>
      </p:pic>
      <p:sp>
        <p:nvSpPr>
          <p:cNvPr id="3" name="Content Placeholder 2"/>
          <p:cNvSpPr>
            <a:spLocks noGrp="1"/>
          </p:cNvSpPr>
          <p:nvPr>
            <p:ph sz="half" idx="2"/>
          </p:nvPr>
        </p:nvSpPr>
        <p:spPr/>
        <p:txBody>
          <a:bodyPr>
            <a:normAutofit/>
          </a:bodyPr>
          <a:lstStyle/>
          <a:p>
            <a:r>
              <a:rPr lang="en-US" sz="2800" dirty="0" err="1" smtClean="0"/>
              <a:t>Tsimayo</a:t>
            </a:r>
            <a:r>
              <a:rPr lang="en-US" sz="2800" dirty="0" smtClean="0"/>
              <a:t> [good flaking stone]</a:t>
            </a:r>
          </a:p>
          <a:p>
            <a:r>
              <a:rPr lang="en-US" sz="2800" dirty="0" smtClean="0"/>
              <a:t>“More famous than the village of </a:t>
            </a:r>
            <a:r>
              <a:rPr lang="en-US" sz="2800" dirty="0" err="1" smtClean="0"/>
              <a:t>Chimayó</a:t>
            </a:r>
            <a:r>
              <a:rPr lang="en-US" sz="2800" dirty="0" smtClean="0"/>
              <a:t>, however, is the shrine known as El </a:t>
            </a:r>
            <a:r>
              <a:rPr lang="en-US" sz="2800" dirty="0" err="1" smtClean="0"/>
              <a:t>Santuario</a:t>
            </a:r>
            <a:r>
              <a:rPr lang="en-US" sz="2800" dirty="0" smtClean="0"/>
              <a:t> de </a:t>
            </a:r>
            <a:r>
              <a:rPr lang="en-US" sz="2800" dirty="0" err="1" smtClean="0"/>
              <a:t>Nuestro</a:t>
            </a:r>
            <a:r>
              <a:rPr lang="en-US" sz="2800" dirty="0" smtClean="0"/>
              <a:t> </a:t>
            </a:r>
            <a:r>
              <a:rPr lang="en-US" sz="2800" dirty="0" err="1" smtClean="0"/>
              <a:t>Señor</a:t>
            </a:r>
            <a:r>
              <a:rPr lang="en-US" sz="2800" dirty="0" smtClean="0"/>
              <a:t> de </a:t>
            </a:r>
            <a:r>
              <a:rPr lang="en-US" sz="2800" dirty="0" err="1" smtClean="0"/>
              <a:t>Esquipulas</a:t>
            </a:r>
            <a:r>
              <a:rPr lang="en-US" sz="2800" dirty="0" smtClean="0"/>
              <a:t>.”</a:t>
            </a:r>
            <a:endParaRPr lang="en-US" sz="2800" dirty="0"/>
          </a:p>
        </p:txBody>
      </p:sp>
      <p:sp>
        <p:nvSpPr>
          <p:cNvPr id="5" name="Footer Placeholder 4"/>
          <p:cNvSpPr>
            <a:spLocks noGrp="1"/>
          </p:cNvSpPr>
          <p:nvPr>
            <p:ph type="ftr" sz="quarter" idx="11"/>
          </p:nvPr>
        </p:nvSpPr>
        <p:spPr/>
        <p:txBody>
          <a:bodyPr/>
          <a:lstStyle/>
          <a:p>
            <a:r>
              <a:rPr lang="en-US" smtClean="0"/>
              <a:t>Stanley Andres Lucero</a:t>
            </a:r>
            <a:endParaRPr lang="en-US"/>
          </a:p>
        </p:txBody>
      </p:sp>
      <p:sp>
        <p:nvSpPr>
          <p:cNvPr id="6" name="Slide Number Placeholder 5"/>
          <p:cNvSpPr>
            <a:spLocks noGrp="1"/>
          </p:cNvSpPr>
          <p:nvPr>
            <p:ph type="sldNum" sz="quarter" idx="12"/>
          </p:nvPr>
        </p:nvSpPr>
        <p:spPr/>
        <p:txBody>
          <a:bodyPr/>
          <a:lstStyle/>
          <a:p>
            <a:fld id="{AE5633FB-A6CC-4A4E-8B0B-0B6FCB0F01AD}" type="slidenum">
              <a:rPr lang="en-US" smtClean="0"/>
              <a:t>29</a:t>
            </a:fld>
            <a:endParaRPr lang="en-US"/>
          </a:p>
        </p:txBody>
      </p:sp>
    </p:spTree>
    <p:extLst>
      <p:ext uri="{BB962C8B-B14F-4D97-AF65-F5344CB8AC3E}">
        <p14:creationId xmlns:p14="http://schemas.microsoft.com/office/powerpoint/2010/main" val="150450342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t>1747 Santa Rosa de Lima de </a:t>
            </a:r>
            <a:r>
              <a:rPr lang="en-US" sz="4000" dirty="0" err="1" smtClean="0"/>
              <a:t>Abiquiu</a:t>
            </a:r>
            <a:r>
              <a:rPr lang="en-US" sz="4000" dirty="0" smtClean="0"/>
              <a:t> [La Puente]</a:t>
            </a:r>
            <a:r>
              <a:rPr lang="en-US" dirty="0" smtClean="0"/>
              <a:t/>
            </a:r>
            <a:br>
              <a:rPr lang="en-US" dirty="0" smtClean="0"/>
            </a:br>
            <a:r>
              <a:rPr lang="en-US" sz="1300" dirty="0" smtClean="0"/>
              <a:t>Place Names of New Mexico, pages 1-2</a:t>
            </a:r>
            <a:endParaRPr lang="en-US" sz="1300" dirty="0"/>
          </a:p>
        </p:txBody>
      </p:sp>
      <p:sp>
        <p:nvSpPr>
          <p:cNvPr id="5" name="Content Placeholder 4"/>
          <p:cNvSpPr>
            <a:spLocks noGrp="1"/>
          </p:cNvSpPr>
          <p:nvPr>
            <p:ph sz="half" idx="2"/>
          </p:nvPr>
        </p:nvSpPr>
        <p:spPr/>
        <p:txBody>
          <a:bodyPr>
            <a:normAutofit/>
          </a:bodyPr>
          <a:lstStyle/>
          <a:p>
            <a:pPr>
              <a:buFont typeface="Arial" panose="020B0604020202020204" pitchFamily="34" charset="0"/>
              <a:buChar char="•"/>
            </a:pPr>
            <a:r>
              <a:rPr lang="en-US" sz="3200" dirty="0" smtClean="0"/>
              <a:t>“The present village of </a:t>
            </a:r>
            <a:r>
              <a:rPr lang="en-US" sz="3200" dirty="0" err="1" smtClean="0"/>
              <a:t>Abiquiu</a:t>
            </a:r>
            <a:r>
              <a:rPr lang="en-US" sz="3200" dirty="0" smtClean="0"/>
              <a:t> was founded by </a:t>
            </a:r>
            <a:r>
              <a:rPr lang="en-US" sz="3200" dirty="0" err="1" smtClean="0"/>
              <a:t>genizaros</a:t>
            </a:r>
            <a:r>
              <a:rPr lang="en-US" sz="3200" dirty="0" smtClean="0"/>
              <a:t>, Hispanicized Indians.”</a:t>
            </a:r>
          </a:p>
          <a:p>
            <a:pPr>
              <a:buFont typeface="Arial" panose="020B0604020202020204" pitchFamily="34" charset="0"/>
              <a:buChar char="•"/>
            </a:pPr>
            <a:r>
              <a:rPr lang="en-US" sz="3200" dirty="0" smtClean="0"/>
              <a:t>1754 Santo Tomas de </a:t>
            </a:r>
            <a:r>
              <a:rPr lang="en-US" sz="3200" dirty="0" err="1" smtClean="0"/>
              <a:t>Abiquiu</a:t>
            </a:r>
            <a:endParaRPr lang="en-US" sz="3200" dirty="0"/>
          </a:p>
        </p:txBody>
      </p:sp>
      <p:pic>
        <p:nvPicPr>
          <p:cNvPr id="6146" name="Picture 2" descr="https://img0.etsystatic.com/041/0/6736983/il_fullxfull.648413832_7o6p.jpg"/>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1298575" y="2642923"/>
            <a:ext cx="4718050" cy="3145366"/>
          </a:xfrm>
          <a:prstGeom prst="rect">
            <a:avLst/>
          </a:prstGeom>
          <a:noFill/>
          <a:extLst>
            <a:ext uri="{909E8E84-426E-40DD-AFC4-6F175D3DCCD1}">
              <a14:hiddenFill xmlns:a14="http://schemas.microsoft.com/office/drawing/2010/main">
                <a:solidFill>
                  <a:srgbClr val="FFFFFF"/>
                </a:solidFill>
              </a14:hiddenFill>
            </a:ext>
          </a:extLst>
        </p:spPr>
      </p:pic>
      <p:sp>
        <p:nvSpPr>
          <p:cNvPr id="3" name="Footer Placeholder 2"/>
          <p:cNvSpPr>
            <a:spLocks noGrp="1"/>
          </p:cNvSpPr>
          <p:nvPr>
            <p:ph type="ftr" sz="quarter" idx="11"/>
          </p:nvPr>
        </p:nvSpPr>
        <p:spPr/>
        <p:txBody>
          <a:bodyPr/>
          <a:lstStyle/>
          <a:p>
            <a:r>
              <a:rPr lang="en-US" smtClean="0"/>
              <a:t>Stanley Andres Lucero</a:t>
            </a:r>
            <a:endParaRPr lang="en-US"/>
          </a:p>
        </p:txBody>
      </p:sp>
      <p:sp>
        <p:nvSpPr>
          <p:cNvPr id="4" name="Slide Number Placeholder 3"/>
          <p:cNvSpPr>
            <a:spLocks noGrp="1"/>
          </p:cNvSpPr>
          <p:nvPr>
            <p:ph type="sldNum" sz="quarter" idx="12"/>
          </p:nvPr>
        </p:nvSpPr>
        <p:spPr/>
        <p:txBody>
          <a:bodyPr/>
          <a:lstStyle/>
          <a:p>
            <a:fld id="{AE5633FB-A6CC-4A4E-8B0B-0B6FCB0F01AD}" type="slidenum">
              <a:rPr lang="en-US" smtClean="0"/>
              <a:t>30</a:t>
            </a:fld>
            <a:endParaRPr lang="en-US"/>
          </a:p>
        </p:txBody>
      </p:sp>
    </p:spTree>
    <p:extLst>
      <p:ext uri="{BB962C8B-B14F-4D97-AF65-F5344CB8AC3E}">
        <p14:creationId xmlns:p14="http://schemas.microsoft.com/office/powerpoint/2010/main" val="148962966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1732 La </a:t>
            </a:r>
            <a:r>
              <a:rPr lang="en-US" dirty="0" err="1" smtClean="0"/>
              <a:t>Misión</a:t>
            </a:r>
            <a:r>
              <a:rPr lang="en-US" dirty="0" smtClean="0"/>
              <a:t> de San Lorenzo de </a:t>
            </a:r>
            <a:r>
              <a:rPr lang="en-US" dirty="0" err="1" smtClean="0"/>
              <a:t>Picuríes</a:t>
            </a:r>
            <a:r>
              <a:rPr lang="en-US" dirty="0" smtClean="0"/>
              <a:t/>
            </a:r>
            <a:br>
              <a:rPr lang="en-US" dirty="0" smtClean="0"/>
            </a:br>
            <a:r>
              <a:rPr lang="en-US" sz="1200" dirty="0" smtClean="0"/>
              <a:t>The Place Names of New Mexico, page 266</a:t>
            </a:r>
            <a:endParaRPr lang="en-US" dirty="0"/>
          </a:p>
        </p:txBody>
      </p:sp>
      <p:sp>
        <p:nvSpPr>
          <p:cNvPr id="5" name="Content Placeholder 4"/>
          <p:cNvSpPr>
            <a:spLocks noGrp="1"/>
          </p:cNvSpPr>
          <p:nvPr>
            <p:ph sz="half" idx="2"/>
          </p:nvPr>
        </p:nvSpPr>
        <p:spPr/>
        <p:txBody>
          <a:bodyPr>
            <a:normAutofit fontScale="92500" lnSpcReduction="10000"/>
          </a:bodyPr>
          <a:lstStyle/>
          <a:p>
            <a:r>
              <a:rPr lang="en-US" sz="3600" dirty="0" smtClean="0"/>
              <a:t>Pee-</a:t>
            </a:r>
            <a:r>
              <a:rPr lang="en-US" sz="3600" dirty="0" err="1" smtClean="0"/>
              <a:t>koo</a:t>
            </a:r>
            <a:r>
              <a:rPr lang="en-US" sz="3600" dirty="0" smtClean="0"/>
              <a:t>-</a:t>
            </a:r>
            <a:r>
              <a:rPr lang="en-US" sz="3600" dirty="0" err="1" smtClean="0"/>
              <a:t>ree</a:t>
            </a:r>
            <a:r>
              <a:rPr lang="en-US" sz="3600" dirty="0" smtClean="0"/>
              <a:t>-a [those who paint]</a:t>
            </a:r>
          </a:p>
          <a:p>
            <a:r>
              <a:rPr lang="en-US" sz="3600" dirty="0" err="1" smtClean="0"/>
              <a:t>Piwetha</a:t>
            </a:r>
            <a:r>
              <a:rPr lang="en-US" sz="3600" dirty="0" smtClean="0"/>
              <a:t> [pass in the mountains]</a:t>
            </a:r>
          </a:p>
          <a:p>
            <a:r>
              <a:rPr lang="en-US" sz="3600" dirty="0" smtClean="0"/>
              <a:t>1732 San Lorenzo de Picuris</a:t>
            </a:r>
            <a:endParaRPr lang="en-US" sz="3600" dirty="0"/>
          </a:p>
        </p:txBody>
      </p:sp>
      <p:pic>
        <p:nvPicPr>
          <p:cNvPr id="7170" name="Picture 2" descr="https://sp.yimg.com/xj/th?id=OIP.Mdbfd1dc6a22749c5ec3a49f8859c3443H0&amp;pid=15.1&amp;P=0&amp;w=300&amp;h=300"/>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552194" y="2625254"/>
            <a:ext cx="4025646" cy="3180260"/>
          </a:xfrm>
          <a:prstGeom prst="rect">
            <a:avLst/>
          </a:prstGeom>
          <a:noFill/>
          <a:extLst>
            <a:ext uri="{909E8E84-426E-40DD-AFC4-6F175D3DCCD1}">
              <a14:hiddenFill xmlns:a14="http://schemas.microsoft.com/office/drawing/2010/main">
                <a:solidFill>
                  <a:srgbClr val="FFFFFF"/>
                </a:solidFill>
              </a14:hiddenFill>
            </a:ext>
          </a:extLst>
        </p:spPr>
      </p:pic>
      <p:sp>
        <p:nvSpPr>
          <p:cNvPr id="3" name="Footer Placeholder 2"/>
          <p:cNvSpPr>
            <a:spLocks noGrp="1"/>
          </p:cNvSpPr>
          <p:nvPr>
            <p:ph type="ftr" sz="quarter" idx="11"/>
          </p:nvPr>
        </p:nvSpPr>
        <p:spPr/>
        <p:txBody>
          <a:bodyPr/>
          <a:lstStyle/>
          <a:p>
            <a:r>
              <a:rPr lang="en-US" smtClean="0"/>
              <a:t>Stanley Andres Lucero</a:t>
            </a:r>
            <a:endParaRPr lang="en-US"/>
          </a:p>
        </p:txBody>
      </p:sp>
      <p:sp>
        <p:nvSpPr>
          <p:cNvPr id="4" name="Slide Number Placeholder 3"/>
          <p:cNvSpPr>
            <a:spLocks noGrp="1"/>
          </p:cNvSpPr>
          <p:nvPr>
            <p:ph type="sldNum" sz="quarter" idx="12"/>
          </p:nvPr>
        </p:nvSpPr>
        <p:spPr/>
        <p:txBody>
          <a:bodyPr/>
          <a:lstStyle/>
          <a:p>
            <a:fld id="{AE5633FB-A6CC-4A4E-8B0B-0B6FCB0F01AD}" type="slidenum">
              <a:rPr lang="en-US" smtClean="0"/>
              <a:t>31</a:t>
            </a:fld>
            <a:endParaRPr lang="en-US"/>
          </a:p>
        </p:txBody>
      </p:sp>
    </p:spTree>
    <p:extLst>
      <p:ext uri="{BB962C8B-B14F-4D97-AF65-F5344CB8AC3E}">
        <p14:creationId xmlns:p14="http://schemas.microsoft.com/office/powerpoint/2010/main" val="102560146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1751 Santo </a:t>
            </a:r>
            <a:r>
              <a:rPr lang="en-US" sz="3200" dirty="0" err="1" smtClean="0"/>
              <a:t>Tomás</a:t>
            </a:r>
            <a:r>
              <a:rPr lang="en-US" sz="3200" dirty="0" smtClean="0"/>
              <a:t> Apostol del Rio de Las </a:t>
            </a:r>
            <a:r>
              <a:rPr lang="en-US" sz="3200" dirty="0" err="1" smtClean="0"/>
              <a:t>Trampas</a:t>
            </a:r>
            <a:r>
              <a:rPr lang="en-US" sz="3200" dirty="0"/>
              <a:t/>
            </a:r>
            <a:br>
              <a:rPr lang="en-US" sz="3200" dirty="0"/>
            </a:br>
            <a:r>
              <a:rPr lang="en-US" sz="1200" dirty="0">
                <a:hlinkClick r:id="rId2"/>
              </a:rPr>
              <a:t>http://</a:t>
            </a:r>
            <a:r>
              <a:rPr lang="en-US" sz="1200" dirty="0" smtClean="0">
                <a:hlinkClick r:id="rId2"/>
              </a:rPr>
              <a:t>www.lucerito.net/trampas.htm</a:t>
            </a:r>
            <a:r>
              <a:rPr lang="en-US" sz="1200" dirty="0" smtClean="0"/>
              <a:t> </a:t>
            </a:r>
            <a:endParaRPr lang="en-US" sz="1200" dirty="0"/>
          </a:p>
        </p:txBody>
      </p:sp>
      <p:sp>
        <p:nvSpPr>
          <p:cNvPr id="5" name="Content Placeholder 4"/>
          <p:cNvSpPr>
            <a:spLocks noGrp="1"/>
          </p:cNvSpPr>
          <p:nvPr>
            <p:ph sz="half" idx="2"/>
          </p:nvPr>
        </p:nvSpPr>
        <p:spPr>
          <a:xfrm>
            <a:off x="6178294" y="2781578"/>
            <a:ext cx="4718304" cy="3310128"/>
          </a:xfrm>
        </p:spPr>
        <p:txBody>
          <a:bodyPr>
            <a:normAutofit/>
          </a:bodyPr>
          <a:lstStyle/>
          <a:p>
            <a:pPr marL="0" indent="0">
              <a:buNone/>
            </a:pPr>
            <a:r>
              <a:rPr lang="en-US" sz="2800" dirty="0" err="1"/>
              <a:t>Trampas</a:t>
            </a:r>
            <a:r>
              <a:rPr lang="en-US" sz="2800" dirty="0"/>
              <a:t> was established as a buffer town using the </a:t>
            </a:r>
            <a:r>
              <a:rPr lang="en-US" sz="2800" dirty="0" err="1"/>
              <a:t>genizaros</a:t>
            </a:r>
            <a:r>
              <a:rPr lang="en-US" sz="2800" dirty="0"/>
              <a:t> between the Spaniards and the Indians in the hopes of stopping the Indian raids on the Spanish settlements. </a:t>
            </a:r>
          </a:p>
        </p:txBody>
      </p:sp>
      <p:pic>
        <p:nvPicPr>
          <p:cNvPr id="9" name="Content Placeholder 8"/>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bwMode="auto">
          <a:xfrm>
            <a:off x="1152271" y="2781578"/>
            <a:ext cx="4891913" cy="2727241"/>
          </a:xfrm>
          <a:prstGeom prst="rect">
            <a:avLst/>
          </a:prstGeom>
          <a:noFill/>
          <a:extLst>
            <a:ext uri="{909E8E84-426E-40DD-AFC4-6F175D3DCCD1}">
              <a14:hiddenFill xmlns:a14="http://schemas.microsoft.com/office/drawing/2010/main">
                <a:solidFill>
                  <a:srgbClr val="FFFFFF"/>
                </a:solidFill>
              </a14:hiddenFill>
            </a:ext>
          </a:extLst>
        </p:spPr>
      </p:pic>
      <p:sp>
        <p:nvSpPr>
          <p:cNvPr id="3" name="Footer Placeholder 2"/>
          <p:cNvSpPr>
            <a:spLocks noGrp="1"/>
          </p:cNvSpPr>
          <p:nvPr>
            <p:ph type="ftr" sz="quarter" idx="11"/>
          </p:nvPr>
        </p:nvSpPr>
        <p:spPr/>
        <p:txBody>
          <a:bodyPr/>
          <a:lstStyle/>
          <a:p>
            <a:r>
              <a:rPr lang="en-US" smtClean="0"/>
              <a:t>Stanley Andres Lucero</a:t>
            </a:r>
            <a:endParaRPr lang="en-US"/>
          </a:p>
        </p:txBody>
      </p:sp>
      <p:sp>
        <p:nvSpPr>
          <p:cNvPr id="4" name="Slide Number Placeholder 3"/>
          <p:cNvSpPr>
            <a:spLocks noGrp="1"/>
          </p:cNvSpPr>
          <p:nvPr>
            <p:ph type="sldNum" sz="quarter" idx="12"/>
          </p:nvPr>
        </p:nvSpPr>
        <p:spPr/>
        <p:txBody>
          <a:bodyPr/>
          <a:lstStyle/>
          <a:p>
            <a:fld id="{AE5633FB-A6CC-4A4E-8B0B-0B6FCB0F01AD}" type="slidenum">
              <a:rPr lang="en-US" smtClean="0"/>
              <a:t>32</a:t>
            </a:fld>
            <a:endParaRPr lang="en-US"/>
          </a:p>
        </p:txBody>
      </p:sp>
    </p:spTree>
    <p:extLst>
      <p:ext uri="{BB962C8B-B14F-4D97-AF65-F5344CB8AC3E}">
        <p14:creationId xmlns:p14="http://schemas.microsoft.com/office/powerpoint/2010/main" val="88198233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1796 Llano de San Juan Nepomuceno</a:t>
            </a:r>
            <a:br>
              <a:rPr lang="en-US" dirty="0" smtClean="0"/>
            </a:br>
            <a:r>
              <a:rPr lang="en-US" sz="1200" dirty="0" smtClean="0"/>
              <a:t>Alberto </a:t>
            </a:r>
            <a:r>
              <a:rPr lang="en-US" sz="1200" dirty="0" err="1" smtClean="0"/>
              <a:t>Vidaurre</a:t>
            </a:r>
            <a:r>
              <a:rPr lang="en-US" sz="1200" dirty="0"/>
              <a:t> @ </a:t>
            </a:r>
            <a:r>
              <a:rPr lang="en-US" sz="1200" dirty="0">
                <a:hlinkClick r:id="rId2"/>
              </a:rPr>
              <a:t>http://</a:t>
            </a:r>
            <a:r>
              <a:rPr lang="en-US" sz="1200" dirty="0" smtClean="0">
                <a:hlinkClick r:id="rId2"/>
              </a:rPr>
              <a:t>www.kmitch.com/Taos/index.html</a:t>
            </a:r>
            <a:r>
              <a:rPr lang="en-US" sz="1200" dirty="0" smtClean="0"/>
              <a:t> </a:t>
            </a:r>
            <a:endParaRPr lang="en-US" dirty="0"/>
          </a:p>
        </p:txBody>
      </p:sp>
      <p:pic>
        <p:nvPicPr>
          <p:cNvPr id="4" name="Content Placeholder 3"/>
          <p:cNvPicPr>
            <a:picLocks noGrp="1" noChangeAspect="1"/>
          </p:cNvPicPr>
          <p:nvPr>
            <p:ph idx="1"/>
          </p:nvPr>
        </p:nvPicPr>
        <p:blipFill>
          <a:blip r:embed="rId3"/>
          <a:stretch>
            <a:fillRect/>
          </a:stretch>
        </p:blipFill>
        <p:spPr>
          <a:xfrm>
            <a:off x="1423738" y="2530830"/>
            <a:ext cx="5669167" cy="3317875"/>
          </a:xfrm>
          <a:prstGeom prst="rect">
            <a:avLst/>
          </a:prstGeom>
        </p:spPr>
      </p:pic>
      <p:sp>
        <p:nvSpPr>
          <p:cNvPr id="5" name="TextBox 4"/>
          <p:cNvSpPr txBox="1"/>
          <p:nvPr/>
        </p:nvSpPr>
        <p:spPr>
          <a:xfrm>
            <a:off x="7395100" y="2530830"/>
            <a:ext cx="3187084" cy="3139321"/>
          </a:xfrm>
          <a:prstGeom prst="rect">
            <a:avLst/>
          </a:prstGeom>
          <a:noFill/>
        </p:spPr>
        <p:txBody>
          <a:bodyPr wrap="square" rtlCol="0">
            <a:spAutoFit/>
          </a:bodyPr>
          <a:lstStyle/>
          <a:p>
            <a:r>
              <a:rPr lang="en-US" b="1" dirty="0" smtClean="0"/>
              <a:t>La Merced de Santa Barbara Land Grant</a:t>
            </a:r>
          </a:p>
          <a:p>
            <a:r>
              <a:rPr lang="en-US" dirty="0" smtClean="0"/>
              <a:t>The Santa Barbara land grant was granted to Valentin Martin, Eusebio Martin, Jose </a:t>
            </a:r>
            <a:r>
              <a:rPr lang="en-US" dirty="0" err="1" smtClean="0"/>
              <a:t>Olguin</a:t>
            </a:r>
            <a:r>
              <a:rPr lang="en-US" dirty="0" smtClean="0"/>
              <a:t>, Clemente Mestas and Sixty Seven (67) other unnamed Resident Settlers of the Place of San Jose de las </a:t>
            </a:r>
            <a:r>
              <a:rPr lang="en-US" dirty="0" err="1" smtClean="0"/>
              <a:t>Trampas</a:t>
            </a:r>
            <a:r>
              <a:rPr lang="en-US" dirty="0" smtClean="0"/>
              <a:t> by Lt. Colonel and Governor, Don Fernando Chacon 11 January 1796. </a:t>
            </a:r>
            <a:endParaRPr lang="en-US" dirty="0"/>
          </a:p>
        </p:txBody>
      </p:sp>
      <p:sp>
        <p:nvSpPr>
          <p:cNvPr id="3" name="Footer Placeholder 2"/>
          <p:cNvSpPr>
            <a:spLocks noGrp="1"/>
          </p:cNvSpPr>
          <p:nvPr>
            <p:ph type="ftr" sz="quarter" idx="11"/>
          </p:nvPr>
        </p:nvSpPr>
        <p:spPr/>
        <p:txBody>
          <a:bodyPr/>
          <a:lstStyle/>
          <a:p>
            <a:r>
              <a:rPr lang="en-US" smtClean="0"/>
              <a:t>Stanley Andres Lucero</a:t>
            </a:r>
            <a:endParaRPr lang="en-US"/>
          </a:p>
        </p:txBody>
      </p:sp>
      <p:sp>
        <p:nvSpPr>
          <p:cNvPr id="6" name="Slide Number Placeholder 5"/>
          <p:cNvSpPr>
            <a:spLocks noGrp="1"/>
          </p:cNvSpPr>
          <p:nvPr>
            <p:ph type="sldNum" sz="quarter" idx="12"/>
          </p:nvPr>
        </p:nvSpPr>
        <p:spPr/>
        <p:txBody>
          <a:bodyPr/>
          <a:lstStyle/>
          <a:p>
            <a:fld id="{AE5633FB-A6CC-4A4E-8B0B-0B6FCB0F01AD}" type="slidenum">
              <a:rPr lang="en-US" smtClean="0"/>
              <a:t>33</a:t>
            </a:fld>
            <a:endParaRPr lang="en-US"/>
          </a:p>
        </p:txBody>
      </p:sp>
    </p:spTree>
    <p:extLst>
      <p:ext uri="{BB962C8B-B14F-4D97-AF65-F5344CB8AC3E}">
        <p14:creationId xmlns:p14="http://schemas.microsoft.com/office/powerpoint/2010/main" val="294703064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Estanlislao</a:t>
            </a:r>
            <a:r>
              <a:rPr lang="en-US" dirty="0" smtClean="0"/>
              <a:t> Andrés Lucero</a:t>
            </a:r>
            <a:endParaRPr lang="en-US" dirty="0"/>
          </a:p>
        </p:txBody>
      </p:sp>
      <p:sp>
        <p:nvSpPr>
          <p:cNvPr id="3" name="Content Placeholder 2"/>
          <p:cNvSpPr>
            <a:spLocks noGrp="1"/>
          </p:cNvSpPr>
          <p:nvPr>
            <p:ph idx="1"/>
          </p:nvPr>
        </p:nvSpPr>
        <p:spPr/>
        <p:txBody>
          <a:bodyPr>
            <a:normAutofit fontScale="92500" lnSpcReduction="20000"/>
          </a:bodyPr>
          <a:lstStyle/>
          <a:p>
            <a:pPr marL="0" indent="0" algn="ctr">
              <a:buNone/>
            </a:pPr>
            <a:r>
              <a:rPr lang="en-US" dirty="0" smtClean="0"/>
              <a:t>Email: </a:t>
            </a:r>
            <a:r>
              <a:rPr lang="en-US" dirty="0" smtClean="0">
                <a:hlinkClick r:id="rId3"/>
              </a:rPr>
              <a:t>stanley.lucero@comcast.net</a:t>
            </a:r>
            <a:r>
              <a:rPr lang="en-US" dirty="0" smtClean="0"/>
              <a:t> </a:t>
            </a:r>
          </a:p>
          <a:p>
            <a:pPr marL="0" indent="0" algn="ctr">
              <a:buNone/>
            </a:pPr>
            <a:r>
              <a:rPr lang="en-US" dirty="0" smtClean="0"/>
              <a:t>Webpage: </a:t>
            </a:r>
            <a:r>
              <a:rPr lang="en-US" dirty="0" smtClean="0">
                <a:hlinkClick r:id="rId4"/>
              </a:rPr>
              <a:t>www.lucerito.net</a:t>
            </a:r>
            <a:r>
              <a:rPr lang="en-US" dirty="0" smtClean="0"/>
              <a:t> </a:t>
            </a:r>
          </a:p>
          <a:p>
            <a:pPr marL="0" indent="0" algn="ctr">
              <a:buNone/>
            </a:pPr>
            <a:r>
              <a:rPr lang="en-US" dirty="0"/>
              <a:t>Facebook: </a:t>
            </a:r>
            <a:r>
              <a:rPr lang="en-US" dirty="0">
                <a:hlinkClick r:id="rId5"/>
              </a:rPr>
              <a:t>https://</a:t>
            </a:r>
            <a:r>
              <a:rPr lang="en-US" dirty="0" smtClean="0">
                <a:hlinkClick r:id="rId5"/>
              </a:rPr>
              <a:t>www.facebook.com/stanley.a.lucero</a:t>
            </a:r>
            <a:r>
              <a:rPr lang="en-US" dirty="0" smtClean="0"/>
              <a:t> </a:t>
            </a:r>
          </a:p>
          <a:p>
            <a:pPr marL="0" indent="0" algn="ctr">
              <a:buNone/>
            </a:pPr>
            <a:r>
              <a:rPr lang="en-US" dirty="0" smtClean="0"/>
              <a:t>Lucero-Lopez Family Tree on ancestry.com</a:t>
            </a:r>
          </a:p>
          <a:p>
            <a:pPr marL="0" indent="0" algn="ctr">
              <a:buNone/>
            </a:pPr>
            <a:r>
              <a:rPr lang="en-US" dirty="0" smtClean="0"/>
              <a:t>La </a:t>
            </a:r>
            <a:r>
              <a:rPr lang="en-US" dirty="0" err="1" smtClean="0"/>
              <a:t>Gente</a:t>
            </a:r>
            <a:r>
              <a:rPr lang="en-US" dirty="0" smtClean="0"/>
              <a:t> </a:t>
            </a:r>
            <a:r>
              <a:rPr lang="en-US" dirty="0"/>
              <a:t>del Llano: </a:t>
            </a:r>
            <a:r>
              <a:rPr lang="en-US" dirty="0">
                <a:hlinkClick r:id="rId6"/>
              </a:rPr>
              <a:t>http://</a:t>
            </a:r>
            <a:r>
              <a:rPr lang="en-US" dirty="0" smtClean="0">
                <a:hlinkClick r:id="rId6"/>
              </a:rPr>
              <a:t>www.findagrave.com/cgi-bin/fg.cgi?page=vcsr&amp;GSvcid=405097</a:t>
            </a:r>
            <a:r>
              <a:rPr lang="en-US" dirty="0" smtClean="0"/>
              <a:t> </a:t>
            </a:r>
            <a:endParaRPr lang="en-US" dirty="0" smtClean="0"/>
          </a:p>
          <a:p>
            <a:pPr marL="0" indent="0" algn="ctr">
              <a:buNone/>
            </a:pPr>
            <a:r>
              <a:rPr lang="en-US" dirty="0" smtClean="0"/>
              <a:t>New </a:t>
            </a:r>
            <a:r>
              <a:rPr lang="en-US"/>
              <a:t>Mexico Ancestors: </a:t>
            </a:r>
            <a:r>
              <a:rPr lang="en-US">
                <a:hlinkClick r:id="rId7"/>
              </a:rPr>
              <a:t>https</a:t>
            </a:r>
            <a:r>
              <a:rPr lang="en-US">
                <a:hlinkClick r:id="rId7"/>
              </a:rPr>
              <a:t>://</a:t>
            </a:r>
            <a:r>
              <a:rPr lang="en-US" smtClean="0">
                <a:hlinkClick r:id="rId7"/>
              </a:rPr>
              <a:t>www.zeemaps.com/map?group=1703834</a:t>
            </a:r>
            <a:r>
              <a:rPr lang="en-US" smtClean="0"/>
              <a:t> </a:t>
            </a:r>
            <a:endParaRPr lang="en-US" dirty="0" smtClean="0"/>
          </a:p>
          <a:p>
            <a:pPr marL="0" indent="0" algn="ctr">
              <a:buNone/>
            </a:pPr>
            <a:r>
              <a:rPr lang="en-US" dirty="0" smtClean="0"/>
              <a:t>MADERA, CALIFORNIA</a:t>
            </a:r>
            <a:endParaRPr lang="en-US" dirty="0"/>
          </a:p>
        </p:txBody>
      </p:sp>
      <p:sp>
        <p:nvSpPr>
          <p:cNvPr id="4" name="Footer Placeholder 3"/>
          <p:cNvSpPr>
            <a:spLocks noGrp="1"/>
          </p:cNvSpPr>
          <p:nvPr>
            <p:ph type="ftr" sz="quarter" idx="11"/>
          </p:nvPr>
        </p:nvSpPr>
        <p:spPr/>
        <p:txBody>
          <a:bodyPr/>
          <a:lstStyle/>
          <a:p>
            <a:r>
              <a:rPr lang="en-US" smtClean="0"/>
              <a:t>Stanley Andres Lucero</a:t>
            </a:r>
            <a:endParaRPr lang="en-US"/>
          </a:p>
        </p:txBody>
      </p:sp>
      <p:sp>
        <p:nvSpPr>
          <p:cNvPr id="5" name="Slide Number Placeholder 4"/>
          <p:cNvSpPr>
            <a:spLocks noGrp="1"/>
          </p:cNvSpPr>
          <p:nvPr>
            <p:ph type="sldNum" sz="quarter" idx="12"/>
          </p:nvPr>
        </p:nvSpPr>
        <p:spPr/>
        <p:txBody>
          <a:bodyPr/>
          <a:lstStyle/>
          <a:p>
            <a:fld id="{AE5633FB-A6CC-4A4E-8B0B-0B6FCB0F01AD}" type="slidenum">
              <a:rPr lang="en-US" smtClean="0"/>
              <a:t>34</a:t>
            </a:fld>
            <a:endParaRPr lang="en-US"/>
          </a:p>
        </p:txBody>
      </p:sp>
    </p:spTree>
    <p:extLst>
      <p:ext uri="{BB962C8B-B14F-4D97-AF65-F5344CB8AC3E}">
        <p14:creationId xmlns:p14="http://schemas.microsoft.com/office/powerpoint/2010/main" val="201111819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1703</TotalTime>
  <Words>1703</Words>
  <Application>Microsoft Office PowerPoint</Application>
  <PresentationFormat>Widescreen</PresentationFormat>
  <Paragraphs>215</Paragraphs>
  <Slides>34</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34</vt:i4>
      </vt:variant>
    </vt:vector>
  </HeadingPairs>
  <TitlesOfParts>
    <vt:vector size="38" baseType="lpstr">
      <vt:lpstr>Arial</vt:lpstr>
      <vt:lpstr>Calibri</vt:lpstr>
      <vt:lpstr>Garamond</vt:lpstr>
      <vt:lpstr>Organic</vt:lpstr>
      <vt:lpstr>New Mexico History Through Genealogy</vt:lpstr>
      <vt:lpstr>PowerPoint Presentation</vt:lpstr>
      <vt:lpstr>Defining Manito, genizaro, and coyote.</vt:lpstr>
      <vt:lpstr>Los Manitos A Dictionary of New Mexico and Southern Colorado Spanish, p. 105</vt:lpstr>
      <vt:lpstr>Los Jenízaros A Dictionary of New Mexico and Southern Colorado Spanish, p. 90</vt:lpstr>
      <vt:lpstr>Genizaro Federation of New Mexico https://www.facebook.com/groups/genizaro.federation.of.New.Mexico/886493474733140 </vt:lpstr>
      <vt:lpstr>Los coyotes A Dictionary of New Mexico and Southern Colorado Spanish, p. 97</vt:lpstr>
      <vt:lpstr>Topics to consider</vt:lpstr>
      <vt:lpstr>The earliest places I found my ancestors. For more information, go to my website: http://www.lucerito.net/genealogy.html  </vt:lpstr>
      <vt:lpstr>PowerPoint Presentation</vt:lpstr>
      <vt:lpstr>PowerPoint Presentation</vt:lpstr>
      <vt:lpstr>PowerPoint Presentation</vt:lpstr>
      <vt:lpstr>PowerPoint Presentation</vt:lpstr>
      <vt:lpstr>Some interesting information about New Mexico history and geography I learned in my search for my ancestors</vt:lpstr>
      <vt:lpstr>1492 Spanish Inquisition</vt:lpstr>
      <vt:lpstr>1521 Tlaxcalan agreement with Spain</vt:lpstr>
      <vt:lpstr>1591 La Migración Tlaxcalteca del Siglo XVI http://usuarios.lycos.es/aime/migralteca.html </vt:lpstr>
      <vt:lpstr>1598 San Gabriel del Yunque New Mexico Historical Markers</vt:lpstr>
      <vt:lpstr>Cir. 1606 La Villa Real de Santa Fe de San Francisco de Asis The Place names of New Mexico, page 324</vt:lpstr>
      <vt:lpstr> cir. 1609 El Barrio de Analco Place Names of New Mexico, page 15</vt:lpstr>
      <vt:lpstr>Before 1660 El Barrio de Atlixco The Place Names of New Mexico, page 24</vt:lpstr>
      <vt:lpstr>Before 1680 La Angostura de Bernalillo</vt:lpstr>
      <vt:lpstr>Before 1680 Belen [Los Garcias] New Mexico Place Names, pages 34 and 145.</vt:lpstr>
      <vt:lpstr>1680 Pueblo Revolt http://www.americanjourneys.org/aj-009b/summary/ </vt:lpstr>
      <vt:lpstr>1692 De Vargas Recolonization </vt:lpstr>
      <vt:lpstr>1695 La Villa de Santa Cruz de la Canada The Place Names of New Mexico, page 324.</vt:lpstr>
      <vt:lpstr>1703 Sebastian Martin Land Grant</vt:lpstr>
      <vt:lpstr>1706 La Villa de San Francisco de Alburquerque [Bosque Grande] The Place Names of New Mexico, pages 9-11</vt:lpstr>
      <vt:lpstr>1740 La Plaza de San Buenaventura del Cerro de Chimayó The Place Names of New Mexico page 81. </vt:lpstr>
      <vt:lpstr>1747 Santa Rosa de Lima de Abiquiu [La Puente] Place Names of New Mexico, pages 1-2</vt:lpstr>
      <vt:lpstr>1732 La Misión de San Lorenzo de Picuríes The Place Names of New Mexico, page 266</vt:lpstr>
      <vt:lpstr>1751 Santo Tomás Apostol del Rio de Las Trampas http://www.lucerito.net/trampas.htm </vt:lpstr>
      <vt:lpstr>1796 Llano de San Juan Nepomuceno Alberto Vidaurre @ http://www.kmitch.com/Taos/index.html </vt:lpstr>
      <vt:lpstr>Estanlislao Andrés Lucero</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Mexico History Through Genealogy</dc:title>
  <dc:creator>Stanley Lucero</dc:creator>
  <cp:lastModifiedBy>Stanley Lucero</cp:lastModifiedBy>
  <cp:revision>89</cp:revision>
  <dcterms:created xsi:type="dcterms:W3CDTF">2015-10-30T16:33:39Z</dcterms:created>
  <dcterms:modified xsi:type="dcterms:W3CDTF">2015-11-05T03:01:05Z</dcterms:modified>
</cp:coreProperties>
</file>