
<file path=[Content_Types].xml><?xml version="1.0" encoding="utf-8"?>
<Types xmlns="http://schemas.openxmlformats.org/package/2006/content-types">
  <Default Extension="jpeg" ContentType="image/jpeg"/>
  <Default Extension="WMF" ContentType="image/x-wmf"/>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4" r:id="rId3"/>
    <p:sldId id="300" r:id="rId4"/>
    <p:sldId id="304" r:id="rId5"/>
    <p:sldId id="302" r:id="rId6"/>
    <p:sldId id="293" r:id="rId7"/>
    <p:sldId id="294" r:id="rId8"/>
    <p:sldId id="299" r:id="rId9"/>
    <p:sldId id="289" r:id="rId10"/>
    <p:sldId id="282" r:id="rId11"/>
    <p:sldId id="283" r:id="rId12"/>
    <p:sldId id="272" r:id="rId13"/>
    <p:sldId id="273" r:id="rId14"/>
    <p:sldId id="274" r:id="rId15"/>
    <p:sldId id="281" r:id="rId16"/>
    <p:sldId id="277" r:id="rId17"/>
    <p:sldId id="280" r:id="rId18"/>
    <p:sldId id="278" r:id="rId19"/>
    <p:sldId id="279" r:id="rId20"/>
    <p:sldId id="285" r:id="rId21"/>
    <p:sldId id="298" r:id="rId22"/>
    <p:sldId id="286" r:id="rId23"/>
    <p:sldId id="287" r:id="rId24"/>
    <p:sldId id="301" r:id="rId25"/>
    <p:sldId id="305"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35" autoAdjust="0"/>
    <p:restoredTop sz="94660" autoAdjust="0"/>
  </p:normalViewPr>
  <p:slideViewPr>
    <p:cSldViewPr snapToGrid="0">
      <p:cViewPr varScale="1">
        <p:scale>
          <a:sx n="71" d="100"/>
          <a:sy n="71" d="100"/>
        </p:scale>
        <p:origin x="576" y="60"/>
      </p:cViewPr>
      <p:guideLst/>
    </p:cSldViewPr>
  </p:slideViewPr>
  <p:outlineViewPr>
    <p:cViewPr>
      <p:scale>
        <a:sx n="33" d="100"/>
        <a:sy n="33" d="100"/>
      </p:scale>
      <p:origin x="0" y="-13232"/>
    </p:cViewPr>
  </p:outlineViewPr>
  <p:notesTextViewPr>
    <p:cViewPr>
      <p:scale>
        <a:sx n="3" d="2"/>
        <a:sy n="3" d="2"/>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EEDAAC8-0359-4D44-B019-B5B1D45E61DC}" type="datetimeFigureOut">
              <a:rPr lang="en-US" smtClean="0"/>
              <a:t>6/23/2014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22B4E5-FF23-428B-ABC6-E88E49D3E6F1}" type="slidenum">
              <a:rPr lang="en-US" smtClean="0"/>
              <a:t>‹#›</a:t>
            </a:fld>
            <a:endParaRPr lang="en-US"/>
          </a:p>
        </p:txBody>
      </p:sp>
    </p:spTree>
    <p:extLst>
      <p:ext uri="{BB962C8B-B14F-4D97-AF65-F5344CB8AC3E}">
        <p14:creationId xmlns:p14="http://schemas.microsoft.com/office/powerpoint/2010/main" val="23680458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EDAAC8-0359-4D44-B019-B5B1D45E61DC}" type="datetimeFigureOut">
              <a:rPr lang="en-US" smtClean="0"/>
              <a:t>6/23/2014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22B4E5-FF23-428B-ABC6-E88E49D3E6F1}" type="slidenum">
              <a:rPr lang="en-US" smtClean="0"/>
              <a:t>‹#›</a:t>
            </a:fld>
            <a:endParaRPr lang="en-US"/>
          </a:p>
        </p:txBody>
      </p:sp>
    </p:spTree>
    <p:extLst>
      <p:ext uri="{BB962C8B-B14F-4D97-AF65-F5344CB8AC3E}">
        <p14:creationId xmlns:p14="http://schemas.microsoft.com/office/powerpoint/2010/main" val="3774632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EDAAC8-0359-4D44-B019-B5B1D45E61DC}" type="datetimeFigureOut">
              <a:rPr lang="en-US" smtClean="0"/>
              <a:t>6/23/2014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22B4E5-FF23-428B-ABC6-E88E49D3E6F1}" type="slidenum">
              <a:rPr lang="en-US" smtClean="0"/>
              <a:t>‹#›</a:t>
            </a:fld>
            <a:endParaRPr lang="en-US"/>
          </a:p>
        </p:txBody>
      </p:sp>
    </p:spTree>
    <p:extLst>
      <p:ext uri="{BB962C8B-B14F-4D97-AF65-F5344CB8AC3E}">
        <p14:creationId xmlns:p14="http://schemas.microsoft.com/office/powerpoint/2010/main" val="13704153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EEDAAC8-0359-4D44-B019-B5B1D45E61DC}" type="datetimeFigureOut">
              <a:rPr lang="en-US" smtClean="0"/>
              <a:t>6/23/2014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22B4E5-FF23-428B-ABC6-E88E49D3E6F1}" type="slidenum">
              <a:rPr lang="en-US" smtClean="0"/>
              <a:t>‹#›</a:t>
            </a:fld>
            <a:endParaRPr lang="en-US"/>
          </a:p>
        </p:txBody>
      </p:sp>
    </p:spTree>
    <p:extLst>
      <p:ext uri="{BB962C8B-B14F-4D97-AF65-F5344CB8AC3E}">
        <p14:creationId xmlns:p14="http://schemas.microsoft.com/office/powerpoint/2010/main" val="3829810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EEDAAC8-0359-4D44-B019-B5B1D45E61DC}" type="datetimeFigureOut">
              <a:rPr lang="en-US" smtClean="0"/>
              <a:t>6/23/2014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22B4E5-FF23-428B-ABC6-E88E49D3E6F1}" type="slidenum">
              <a:rPr lang="en-US" smtClean="0"/>
              <a:t>‹#›</a:t>
            </a:fld>
            <a:endParaRPr lang="en-US"/>
          </a:p>
        </p:txBody>
      </p:sp>
    </p:spTree>
    <p:extLst>
      <p:ext uri="{BB962C8B-B14F-4D97-AF65-F5344CB8AC3E}">
        <p14:creationId xmlns:p14="http://schemas.microsoft.com/office/powerpoint/2010/main" val="5375727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EEDAAC8-0359-4D44-B019-B5B1D45E61DC}" type="datetimeFigureOut">
              <a:rPr lang="en-US" smtClean="0"/>
              <a:t>6/23/2014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22B4E5-FF23-428B-ABC6-E88E49D3E6F1}" type="slidenum">
              <a:rPr lang="en-US" smtClean="0"/>
              <a:t>‹#›</a:t>
            </a:fld>
            <a:endParaRPr lang="en-US"/>
          </a:p>
        </p:txBody>
      </p:sp>
    </p:spTree>
    <p:extLst>
      <p:ext uri="{BB962C8B-B14F-4D97-AF65-F5344CB8AC3E}">
        <p14:creationId xmlns:p14="http://schemas.microsoft.com/office/powerpoint/2010/main" val="17212663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EDAAC8-0359-4D44-B019-B5B1D45E61DC}" type="datetimeFigureOut">
              <a:rPr lang="en-US" smtClean="0"/>
              <a:t>6/23/2014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22B4E5-FF23-428B-ABC6-E88E49D3E6F1}" type="slidenum">
              <a:rPr lang="en-US" smtClean="0"/>
              <a:t>‹#›</a:t>
            </a:fld>
            <a:endParaRPr lang="en-US"/>
          </a:p>
        </p:txBody>
      </p:sp>
    </p:spTree>
    <p:extLst>
      <p:ext uri="{BB962C8B-B14F-4D97-AF65-F5344CB8AC3E}">
        <p14:creationId xmlns:p14="http://schemas.microsoft.com/office/powerpoint/2010/main" val="7641875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EDAAC8-0359-4D44-B019-B5B1D45E61DC}" type="datetimeFigureOut">
              <a:rPr lang="en-US" smtClean="0"/>
              <a:t>6/23/2014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22B4E5-FF23-428B-ABC6-E88E49D3E6F1}" type="slidenum">
              <a:rPr lang="en-US" smtClean="0"/>
              <a:t>‹#›</a:t>
            </a:fld>
            <a:endParaRPr lang="en-US"/>
          </a:p>
        </p:txBody>
      </p:sp>
    </p:spTree>
    <p:extLst>
      <p:ext uri="{BB962C8B-B14F-4D97-AF65-F5344CB8AC3E}">
        <p14:creationId xmlns:p14="http://schemas.microsoft.com/office/powerpoint/2010/main" val="13679221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EDAAC8-0359-4D44-B019-B5B1D45E61DC}" type="datetimeFigureOut">
              <a:rPr lang="en-US" smtClean="0"/>
              <a:t>6/23/2014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22B4E5-FF23-428B-ABC6-E88E49D3E6F1}" type="slidenum">
              <a:rPr lang="en-US" smtClean="0"/>
              <a:t>‹#›</a:t>
            </a:fld>
            <a:endParaRPr lang="en-US"/>
          </a:p>
        </p:txBody>
      </p:sp>
    </p:spTree>
    <p:extLst>
      <p:ext uri="{BB962C8B-B14F-4D97-AF65-F5344CB8AC3E}">
        <p14:creationId xmlns:p14="http://schemas.microsoft.com/office/powerpoint/2010/main" val="21924242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EDAAC8-0359-4D44-B019-B5B1D45E61DC}" type="datetimeFigureOut">
              <a:rPr lang="en-US" smtClean="0"/>
              <a:t>6/23/2014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22B4E5-FF23-428B-ABC6-E88E49D3E6F1}" type="slidenum">
              <a:rPr lang="en-US" smtClean="0"/>
              <a:t>‹#›</a:t>
            </a:fld>
            <a:endParaRPr lang="en-US"/>
          </a:p>
        </p:txBody>
      </p:sp>
    </p:spTree>
    <p:extLst>
      <p:ext uri="{BB962C8B-B14F-4D97-AF65-F5344CB8AC3E}">
        <p14:creationId xmlns:p14="http://schemas.microsoft.com/office/powerpoint/2010/main" val="38118045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EDAAC8-0359-4D44-B019-B5B1D45E61DC}" type="datetimeFigureOut">
              <a:rPr lang="en-US" smtClean="0"/>
              <a:t>6/23/2014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22B4E5-FF23-428B-ABC6-E88E49D3E6F1}" type="slidenum">
              <a:rPr lang="en-US" smtClean="0"/>
              <a:t>‹#›</a:t>
            </a:fld>
            <a:endParaRPr lang="en-US"/>
          </a:p>
        </p:txBody>
      </p:sp>
    </p:spTree>
    <p:extLst>
      <p:ext uri="{BB962C8B-B14F-4D97-AF65-F5344CB8AC3E}">
        <p14:creationId xmlns:p14="http://schemas.microsoft.com/office/powerpoint/2010/main" val="899279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EDAAC8-0359-4D44-B019-B5B1D45E61DC}" type="datetimeFigureOut">
              <a:rPr lang="en-US" smtClean="0"/>
              <a:t>6/23/2014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22B4E5-FF23-428B-ABC6-E88E49D3E6F1}" type="slidenum">
              <a:rPr lang="en-US" smtClean="0"/>
              <a:t>‹#›</a:t>
            </a:fld>
            <a:endParaRPr lang="en-US"/>
          </a:p>
        </p:txBody>
      </p:sp>
    </p:spTree>
    <p:extLst>
      <p:ext uri="{BB962C8B-B14F-4D97-AF65-F5344CB8AC3E}">
        <p14:creationId xmlns:p14="http://schemas.microsoft.com/office/powerpoint/2010/main" val="26766501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stanley.lucero@Comcast.net"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WMF"/><Relationship Id="rId7" Type="http://schemas.openxmlformats.org/officeDocument/2006/relationships/image" Target="../media/image11.jpg"/><Relationship Id="rId2" Type="http://schemas.openxmlformats.org/officeDocument/2006/relationships/image" Target="../media/image6.WMF"/><Relationship Id="rId1" Type="http://schemas.openxmlformats.org/officeDocument/2006/relationships/slideLayout" Target="../slideLayouts/slideLayout2.xml"/><Relationship Id="rId6" Type="http://schemas.openxmlformats.org/officeDocument/2006/relationships/image" Target="../media/image10.WMF"/><Relationship Id="rId5" Type="http://schemas.openxmlformats.org/officeDocument/2006/relationships/image" Target="../media/image9.WMF"/><Relationship Id="rId4" Type="http://schemas.openxmlformats.org/officeDocument/2006/relationships/image" Target="../media/image8.W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www.youtube.com/watch?v=vpgUCriIvLk" TargetMode="External"/><Relationship Id="rId2" Type="http://schemas.openxmlformats.org/officeDocument/2006/relationships/hyperlink" Target="https://www.youtube.com/watch?v=LuH75Ir1rXc" TargetMode="External"/><Relationship Id="rId1" Type="http://schemas.openxmlformats.org/officeDocument/2006/relationships/slideLayout" Target="../slideLayouts/slideLayout2.xml"/><Relationship Id="rId6" Type="http://schemas.openxmlformats.org/officeDocument/2006/relationships/hyperlink" Target="https://www.youtube.com/watch?v=OhYdw0FaRPo" TargetMode="External"/><Relationship Id="rId5" Type="http://schemas.openxmlformats.org/officeDocument/2006/relationships/hyperlink" Target="http://www.youtube.com/watch?v=9KOnTiNwuZs" TargetMode="External"/><Relationship Id="rId4" Type="http://schemas.openxmlformats.org/officeDocument/2006/relationships/hyperlink" Target="http://www.youtube.com/watch?v=U4K-qKHwgGY"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hyperlink" Target="http://www.cdbaby.com/cd/salucero2" TargetMode="External"/><Relationship Id="rId3" Type="http://schemas.openxmlformats.org/officeDocument/2006/relationships/hyperlink" Target="http://www.amazon.com/Cantos-Y-Cuentos-Infantiles-Vol-5/dp/B001N0HT4Q/ref=sr_1_fkmr0_1?s=dmusic&amp;ie=UTF8&amp;qid=1402767143&amp;sr=1-1-fkmr0&amp;keywords=CANTOS+Y+CUENTOS+INFANTILES.+VOL+5+2008" TargetMode="External"/><Relationship Id="rId7" Type="http://schemas.openxmlformats.org/officeDocument/2006/relationships/hyperlink" Target="http://www.amazon.com/Rondas-Infantiles-Vol-Irma-Alvarez/dp/B003PSIU6A/ref=sr_1_3?s=dmusic&amp;ie=UTF8&amp;qid=1402767450&amp;sr=1-3&amp;keywords=RONDAS+INFANTILES+VOL+II" TargetMode="External"/><Relationship Id="rId2" Type="http://schemas.openxmlformats.org/officeDocument/2006/relationships/hyperlink" Target="http://www.amazon.com/Arroz-con-Leche/dp/B004Q1GQZ2/ref=sr_1_fkmr0_1?ie=UTF8&amp;qid=1402767067&amp;sr=8-1-fkmr0&amp;keywords=ARROZ+CON+LECHE+Las+Tortuguitas+2006." TargetMode="External"/><Relationship Id="rId1" Type="http://schemas.openxmlformats.org/officeDocument/2006/relationships/slideLayout" Target="../slideLayouts/slideLayout2.xml"/><Relationship Id="rId6" Type="http://schemas.openxmlformats.org/officeDocument/2006/relationships/hyperlink" Target="http://www.amazon.com/Los-Cantos-Cantamos-Hernan-Gamboa/dp/B00KU5TCFY/ref=sr_1_1?s=dmusic&amp;ie=UTF8&amp;qid=1402767394&amp;sr=1-1&amp;keywords=LOS+CANTOS+QUE+CANTAMOS+Hernan+Gamboa" TargetMode="External"/><Relationship Id="rId5" Type="http://schemas.openxmlformats.org/officeDocument/2006/relationships/hyperlink" Target="http://www.amazon.com/Pajara-Pinta-Los-Hermanos-Rincon/dp/B000S96QJC/ref=sr_1_fkmr0_2?s=dmusic&amp;ie=UTF8&amp;qid=1402767285&amp;sr=1-2-fkmr0&amp;keywords=LA+PAJARA+PINTA+Los+Hermanos+Rincon+2006" TargetMode="External"/><Relationship Id="rId4" Type="http://schemas.openxmlformats.org/officeDocument/2006/relationships/hyperlink" Target="http://www.amazon.com/La-P%C3%A1jara-Pinta-Perrito-Musical/dp/B004JYN898/ref=sr_1_fkmr2_1?s=dmusic&amp;ie=UTF8&amp;qid=1402767203&amp;sr=1-1-fkmr2&amp;keywords=LA+PAJARA+PINTA+Y+EL+PERRITO+MUSICAL+VOL+1+y+2,+2010." TargetMode="External"/><Relationship Id="rId9" Type="http://schemas.openxmlformats.org/officeDocument/2006/relationships/hyperlink" Target="http://www.amazon.com/20-Canciones-Juvenil-Tradicionales-Vol/dp/B000QZWHD2/ref=sr_1_fkmr0_1?s=dmusic&amp;ie=UTF8&amp;qid=1402767512&amp;sr=1-1-fkmr0&amp;keywords=20+CANCIONES+JUVENILE+TRADICIONALES+VOL+1" TargetMode="External"/></Relationships>
</file>

<file path=ppt/slides/_rels/slide25.xml.rels><?xml version="1.0" encoding="UTF-8" standalone="yes"?>
<Relationships xmlns="http://schemas.openxmlformats.org/package/2006/relationships"><Relationship Id="rId2" Type="http://schemas.openxmlformats.org/officeDocument/2006/relationships/hyperlink" Target="http://www.lucerito.net/Arrozconleche.ht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9175"/>
            <a:ext cx="12192000" cy="6952323"/>
          </a:xfrm>
          <a:prstGeom prst="rect">
            <a:avLst/>
          </a:prstGeom>
          <a:effectLst>
            <a:glow rad="228600">
              <a:schemeClr val="accent3">
                <a:satMod val="175000"/>
                <a:alpha val="40000"/>
              </a:schemeClr>
            </a:glow>
            <a:outerShdw blurRad="38100" dist="190500" dir="5400000" algn="ctr" rotWithShape="0">
              <a:srgbClr val="000000">
                <a:alpha val="9000"/>
              </a:srgbClr>
            </a:outerShdw>
            <a:softEdge rad="635000"/>
          </a:effectLst>
        </p:spPr>
      </p:pic>
      <p:sp>
        <p:nvSpPr>
          <p:cNvPr id="2" name="Title 1"/>
          <p:cNvSpPr>
            <a:spLocks noGrp="1"/>
          </p:cNvSpPr>
          <p:nvPr>
            <p:ph type="ctrTitle"/>
          </p:nvPr>
        </p:nvSpPr>
        <p:spPr/>
        <p:txBody>
          <a:bodyPr>
            <a:normAutofit/>
          </a:bodyPr>
          <a:lstStyle/>
          <a:p>
            <a:r>
              <a:rPr lang="en-US" sz="7200" b="1" dirty="0" err="1" smtClean="0">
                <a:solidFill>
                  <a:srgbClr val="FFFF00"/>
                </a:solidFill>
                <a:latin typeface="Andalus" panose="02020603050405020304" pitchFamily="18" charset="-78"/>
                <a:cs typeface="Andalus" panose="02020603050405020304" pitchFamily="18" charset="-78"/>
              </a:rPr>
              <a:t>Arróz</a:t>
            </a:r>
            <a:r>
              <a:rPr lang="en-US" sz="7200" b="1" dirty="0" smtClean="0">
                <a:solidFill>
                  <a:srgbClr val="FFFF00"/>
                </a:solidFill>
                <a:latin typeface="Andalus" panose="02020603050405020304" pitchFamily="18" charset="-78"/>
                <a:cs typeface="Andalus" panose="02020603050405020304" pitchFamily="18" charset="-78"/>
              </a:rPr>
              <a:t> con </a:t>
            </a:r>
            <a:r>
              <a:rPr lang="en-US" sz="7200" b="1" dirty="0" err="1" smtClean="0">
                <a:solidFill>
                  <a:srgbClr val="FFFF00"/>
                </a:solidFill>
                <a:latin typeface="Andalus" panose="02020603050405020304" pitchFamily="18" charset="-78"/>
                <a:cs typeface="Andalus" panose="02020603050405020304" pitchFamily="18" charset="-78"/>
              </a:rPr>
              <a:t>leche</a:t>
            </a:r>
            <a:r>
              <a:rPr lang="en-US" sz="7200" b="1" dirty="0" smtClean="0">
                <a:solidFill>
                  <a:srgbClr val="FFFF00"/>
                </a:solidFill>
                <a:latin typeface="Andalus" panose="02020603050405020304" pitchFamily="18" charset="-78"/>
                <a:cs typeface="Andalus" panose="02020603050405020304" pitchFamily="18" charset="-78"/>
              </a:rPr>
              <a:t>…</a:t>
            </a:r>
            <a:br>
              <a:rPr lang="en-US" sz="7200" b="1" dirty="0" smtClean="0">
                <a:solidFill>
                  <a:srgbClr val="FFFF00"/>
                </a:solidFill>
                <a:latin typeface="Andalus" panose="02020603050405020304" pitchFamily="18" charset="-78"/>
                <a:cs typeface="Andalus" panose="02020603050405020304" pitchFamily="18" charset="-78"/>
              </a:rPr>
            </a:br>
            <a:r>
              <a:rPr lang="en-US" sz="7200" b="1" dirty="0" err="1" smtClean="0">
                <a:solidFill>
                  <a:srgbClr val="FFFF00"/>
                </a:solidFill>
                <a:latin typeface="Andalus" panose="02020603050405020304" pitchFamily="18" charset="-78"/>
                <a:cs typeface="Andalus" panose="02020603050405020304" pitchFamily="18" charset="-78"/>
              </a:rPr>
              <a:t>viaja</a:t>
            </a:r>
            <a:r>
              <a:rPr lang="en-US" sz="7200" b="1" dirty="0" smtClean="0">
                <a:solidFill>
                  <a:srgbClr val="FFFF00"/>
                </a:solidFill>
                <a:latin typeface="Andalus" panose="02020603050405020304" pitchFamily="18" charset="-78"/>
                <a:cs typeface="Andalus" panose="02020603050405020304" pitchFamily="18" charset="-78"/>
              </a:rPr>
              <a:t> el </a:t>
            </a:r>
            <a:r>
              <a:rPr lang="en-US" sz="7200" b="1" dirty="0" err="1" smtClean="0">
                <a:solidFill>
                  <a:srgbClr val="FFFF00"/>
                </a:solidFill>
                <a:latin typeface="Andalus" panose="02020603050405020304" pitchFamily="18" charset="-78"/>
                <a:cs typeface="Andalus" panose="02020603050405020304" pitchFamily="18" charset="-78"/>
              </a:rPr>
              <a:t>mundo</a:t>
            </a:r>
            <a:r>
              <a:rPr lang="en-US" sz="7200" b="1" dirty="0" smtClean="0">
                <a:solidFill>
                  <a:srgbClr val="FFFF00"/>
                </a:solidFill>
                <a:latin typeface="Andalus" panose="02020603050405020304" pitchFamily="18" charset="-78"/>
                <a:cs typeface="Andalus" panose="02020603050405020304" pitchFamily="18" charset="-78"/>
              </a:rPr>
              <a:t> I</a:t>
            </a:r>
            <a:endParaRPr lang="en-US" sz="7200" b="1" dirty="0">
              <a:solidFill>
                <a:srgbClr val="FFFF00"/>
              </a:solidFill>
              <a:latin typeface="Andalus" panose="02020603050405020304" pitchFamily="18" charset="-78"/>
              <a:cs typeface="Andalus" panose="02020603050405020304" pitchFamily="18" charset="-78"/>
            </a:endParaRPr>
          </a:p>
        </p:txBody>
      </p:sp>
      <p:sp>
        <p:nvSpPr>
          <p:cNvPr id="3" name="Subtitle 2"/>
          <p:cNvSpPr>
            <a:spLocks noGrp="1"/>
          </p:cNvSpPr>
          <p:nvPr>
            <p:ph type="subTitle" idx="1"/>
          </p:nvPr>
        </p:nvSpPr>
        <p:spPr/>
        <p:txBody>
          <a:bodyPr>
            <a:normAutofit lnSpcReduction="10000"/>
          </a:bodyPr>
          <a:lstStyle/>
          <a:p>
            <a:r>
              <a:rPr lang="en-US" b="1" dirty="0" smtClean="0">
                <a:solidFill>
                  <a:srgbClr val="FFFF00"/>
                </a:solidFill>
              </a:rPr>
              <a:t>Stanley A. Lucero</a:t>
            </a:r>
          </a:p>
          <a:p>
            <a:r>
              <a:rPr lang="en-US" b="1" dirty="0" smtClean="0">
                <a:solidFill>
                  <a:srgbClr val="FFFF00"/>
                </a:solidFill>
              </a:rPr>
              <a:t>Guitarist/Singer</a:t>
            </a:r>
          </a:p>
          <a:p>
            <a:r>
              <a:rPr lang="en-US" b="1" dirty="0" smtClean="0">
                <a:solidFill>
                  <a:srgbClr val="FFFF00"/>
                </a:solidFill>
              </a:rPr>
              <a:t>Email: </a:t>
            </a:r>
            <a:r>
              <a:rPr lang="en-US" b="1" dirty="0" smtClean="0">
                <a:solidFill>
                  <a:srgbClr val="FFFF00"/>
                </a:solidFill>
                <a:hlinkClick r:id="rId3"/>
              </a:rPr>
              <a:t>stanley.lucero@Comcast.net</a:t>
            </a:r>
            <a:endParaRPr lang="en-US" b="1" dirty="0" smtClean="0">
              <a:solidFill>
                <a:srgbClr val="FFFF00"/>
              </a:solidFill>
            </a:endParaRPr>
          </a:p>
          <a:p>
            <a:r>
              <a:rPr lang="en-US" b="1" dirty="0" smtClean="0">
                <a:solidFill>
                  <a:srgbClr val="FFFF00"/>
                </a:solidFill>
              </a:rPr>
              <a:t>Webpage: www.lucerito.net</a:t>
            </a:r>
            <a:endParaRPr lang="en-US" b="1" dirty="0">
              <a:solidFill>
                <a:srgbClr val="FFFF00"/>
              </a:solidFill>
            </a:endParaRPr>
          </a:p>
        </p:txBody>
      </p:sp>
    </p:spTree>
    <p:extLst>
      <p:ext uri="{BB962C8B-B14F-4D97-AF65-F5344CB8AC3E}">
        <p14:creationId xmlns:p14="http://schemas.microsoft.com/office/powerpoint/2010/main" val="23379591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1127" y="1200723"/>
            <a:ext cx="10751128" cy="4937057"/>
          </a:xfrm>
          <a:prstGeom prst="rect">
            <a:avLst/>
          </a:prstGeom>
        </p:spPr>
        <p:txBody>
          <a:bodyPr wrap="square">
            <a:spAutoFit/>
          </a:bodyPr>
          <a:lstStyle/>
          <a:p>
            <a:pPr>
              <a:lnSpc>
                <a:spcPct val="110000"/>
              </a:lnSpc>
              <a:spcAft>
                <a:spcPts val="600"/>
              </a:spcAft>
            </a:pPr>
            <a:r>
              <a:rPr lang="en-US" sz="3600" dirty="0" smtClean="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Discussion</a:t>
            </a:r>
            <a:r>
              <a:rPr lang="en-US" sz="3600" b="1" dirty="0" smtClean="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3600" dirty="0" smtClean="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on how </a:t>
            </a:r>
            <a:r>
              <a:rPr lang="en-US" sz="3600" b="1" dirty="0" smtClean="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culture and language </a:t>
            </a:r>
            <a:r>
              <a:rPr lang="en-US" sz="3600" dirty="0" smtClean="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is transmitted through music.  Examples of songs with long histories from </a:t>
            </a:r>
            <a:r>
              <a:rPr lang="en-US" sz="3600" b="1" dirty="0" smtClean="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different points of history</a:t>
            </a:r>
            <a:r>
              <a:rPr lang="en-US" sz="3600" dirty="0" smtClean="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Demonstrate/teach a song from </a:t>
            </a:r>
            <a:r>
              <a:rPr lang="en-US" sz="3600" b="1" dirty="0" smtClean="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different regions </a:t>
            </a:r>
            <a:r>
              <a:rPr lang="en-US" sz="3600" dirty="0" smtClean="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of the Spanish speaking world.  The importance of </a:t>
            </a:r>
            <a:r>
              <a:rPr lang="en-US" sz="3600" b="1" dirty="0" smtClean="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vocabulary</a:t>
            </a:r>
            <a:r>
              <a:rPr lang="en-US" sz="3600" dirty="0" smtClean="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and the way to derive meaning from the song and how the musicality helps students </a:t>
            </a:r>
            <a:r>
              <a:rPr lang="en-US" sz="3600" b="1" dirty="0" smtClean="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enunciate and pronounce </a:t>
            </a:r>
            <a:r>
              <a:rPr lang="en-US" sz="3600" dirty="0" smtClean="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words at a native like level.  </a:t>
            </a:r>
            <a:endParaRPr lang="en-US" sz="36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775342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Questions</a:t>
            </a:r>
            <a:endParaRPr lang="en-US" dirty="0"/>
          </a:p>
        </p:txBody>
      </p:sp>
      <p:sp>
        <p:nvSpPr>
          <p:cNvPr id="3" name="Content Placeholder 2"/>
          <p:cNvSpPr>
            <a:spLocks noGrp="1"/>
          </p:cNvSpPr>
          <p:nvPr>
            <p:ph idx="1"/>
          </p:nvPr>
        </p:nvSpPr>
        <p:spPr/>
        <p:txBody>
          <a:bodyPr/>
          <a:lstStyle/>
          <a:p>
            <a:r>
              <a:rPr lang="en-US" dirty="0" smtClean="0"/>
              <a:t>What classroom activities could you use for </a:t>
            </a:r>
            <a:r>
              <a:rPr lang="en-US" dirty="0" err="1" smtClean="0"/>
              <a:t>Arróz</a:t>
            </a:r>
            <a:r>
              <a:rPr lang="en-US" dirty="0" smtClean="0"/>
              <a:t> con </a:t>
            </a:r>
            <a:r>
              <a:rPr lang="en-US" dirty="0" err="1" smtClean="0"/>
              <a:t>leche</a:t>
            </a:r>
            <a:r>
              <a:rPr lang="en-US" dirty="0" smtClean="0"/>
              <a:t>?</a:t>
            </a:r>
          </a:p>
          <a:p>
            <a:r>
              <a:rPr lang="en-US" dirty="0" smtClean="0"/>
              <a:t>What assignments would you give your students for </a:t>
            </a:r>
            <a:r>
              <a:rPr lang="en-US" dirty="0" err="1" smtClean="0"/>
              <a:t>Arróz</a:t>
            </a:r>
            <a:r>
              <a:rPr lang="en-US" dirty="0" smtClean="0"/>
              <a:t> con </a:t>
            </a:r>
            <a:r>
              <a:rPr lang="en-US" dirty="0" err="1" smtClean="0"/>
              <a:t>leche</a:t>
            </a:r>
            <a:r>
              <a:rPr lang="en-US" dirty="0" smtClean="0"/>
              <a:t>?</a:t>
            </a:r>
          </a:p>
          <a:p>
            <a:r>
              <a:rPr lang="en-US" dirty="0" smtClean="0"/>
              <a:t>How important is it to respect the dialects represented in the different versions of </a:t>
            </a:r>
            <a:r>
              <a:rPr lang="en-US" dirty="0" err="1" smtClean="0"/>
              <a:t>Arróz</a:t>
            </a:r>
            <a:r>
              <a:rPr lang="en-US" dirty="0" smtClean="0"/>
              <a:t> con </a:t>
            </a:r>
            <a:r>
              <a:rPr lang="en-US" dirty="0" err="1" smtClean="0"/>
              <a:t>leche</a:t>
            </a:r>
            <a:r>
              <a:rPr lang="en-US" dirty="0" smtClean="0"/>
              <a:t>?</a:t>
            </a:r>
          </a:p>
          <a:p>
            <a:r>
              <a:rPr lang="en-US" dirty="0" smtClean="0"/>
              <a:t>How would you prepare your favorite version of </a:t>
            </a:r>
            <a:r>
              <a:rPr lang="en-US" dirty="0" err="1" smtClean="0"/>
              <a:t>Arróz</a:t>
            </a:r>
            <a:r>
              <a:rPr lang="en-US" dirty="0" smtClean="0"/>
              <a:t> con </a:t>
            </a:r>
            <a:r>
              <a:rPr lang="en-US" dirty="0" err="1" smtClean="0"/>
              <a:t>leche</a:t>
            </a:r>
            <a:r>
              <a:rPr lang="en-US" dirty="0" smtClean="0"/>
              <a:t> as a stage presentation?</a:t>
            </a:r>
          </a:p>
          <a:p>
            <a:r>
              <a:rPr lang="en-US" dirty="0" smtClean="0"/>
              <a:t>Why is it important to focus on oral language [listening and speaking] with children’s songs?</a:t>
            </a:r>
            <a:endParaRPr lang="en-US" dirty="0"/>
          </a:p>
        </p:txBody>
      </p:sp>
    </p:spTree>
    <p:extLst>
      <p:ext uri="{BB962C8B-B14F-4D97-AF65-F5344CB8AC3E}">
        <p14:creationId xmlns:p14="http://schemas.microsoft.com/office/powerpoint/2010/main" val="36581161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and discuss books</a:t>
            </a:r>
            <a:endParaRPr lang="en-US" dirty="0"/>
          </a:p>
        </p:txBody>
      </p:sp>
      <p:sp>
        <p:nvSpPr>
          <p:cNvPr id="3" name="Content Placeholder 2"/>
          <p:cNvSpPr>
            <a:spLocks noGrp="1"/>
          </p:cNvSpPr>
          <p:nvPr>
            <p:ph idx="1"/>
          </p:nvPr>
        </p:nvSpPr>
        <p:spPr/>
        <p:txBody>
          <a:bodyPr>
            <a:normAutofit/>
          </a:bodyPr>
          <a:lstStyle/>
          <a:p>
            <a:r>
              <a:rPr lang="en-US" sz="3600" u="sng" dirty="0" err="1" smtClean="0"/>
              <a:t>Arróz</a:t>
            </a:r>
            <a:r>
              <a:rPr lang="en-US" sz="3600" u="sng" dirty="0" smtClean="0"/>
              <a:t> con </a:t>
            </a:r>
            <a:r>
              <a:rPr lang="en-US" sz="3600" u="sng" dirty="0" err="1" smtClean="0"/>
              <a:t>leche</a:t>
            </a:r>
            <a:r>
              <a:rPr lang="en-US" sz="3600" u="sng" dirty="0" smtClean="0"/>
              <a:t> </a:t>
            </a:r>
            <a:r>
              <a:rPr lang="en-US" sz="3600" dirty="0" smtClean="0"/>
              <a:t>by Lulu </a:t>
            </a:r>
            <a:r>
              <a:rPr lang="en-US" sz="3600" dirty="0" err="1" smtClean="0"/>
              <a:t>Delacre</a:t>
            </a:r>
            <a:r>
              <a:rPr lang="en-US" sz="3600" dirty="0" smtClean="0"/>
              <a:t>, pages 20-21</a:t>
            </a:r>
          </a:p>
          <a:p>
            <a:r>
              <a:rPr lang="en-US" sz="3600" u="sng" dirty="0" err="1" smtClean="0"/>
              <a:t>Canciones</a:t>
            </a:r>
            <a:r>
              <a:rPr lang="en-US" sz="3600" u="sng" dirty="0" smtClean="0"/>
              <a:t> y </a:t>
            </a:r>
            <a:r>
              <a:rPr lang="en-US" sz="3600" u="sng" dirty="0" err="1" smtClean="0"/>
              <a:t>juegos</a:t>
            </a:r>
            <a:r>
              <a:rPr lang="en-US" sz="3600" u="sng" dirty="0" smtClean="0"/>
              <a:t> de Nuevo México </a:t>
            </a:r>
            <a:r>
              <a:rPr lang="en-US" sz="3600" dirty="0" smtClean="0"/>
              <a:t>by Dolores </a:t>
            </a:r>
            <a:r>
              <a:rPr lang="en-US" sz="3600" dirty="0" err="1" smtClean="0"/>
              <a:t>Gonzáles</a:t>
            </a:r>
            <a:r>
              <a:rPr lang="en-US" sz="3600" dirty="0" smtClean="0"/>
              <a:t>, page 46</a:t>
            </a:r>
          </a:p>
          <a:p>
            <a:r>
              <a:rPr lang="en-US" sz="3600" u="sng" dirty="0" err="1" smtClean="0"/>
              <a:t>Lírica</a:t>
            </a:r>
            <a:r>
              <a:rPr lang="en-US" sz="3600" u="sng" dirty="0" smtClean="0"/>
              <a:t> </a:t>
            </a:r>
            <a:r>
              <a:rPr lang="en-US" sz="3600" u="sng" dirty="0" err="1" smtClean="0"/>
              <a:t>infantil</a:t>
            </a:r>
            <a:r>
              <a:rPr lang="en-US" sz="3600" u="sng" dirty="0" smtClean="0"/>
              <a:t> </a:t>
            </a:r>
            <a:r>
              <a:rPr lang="en-US" sz="3600" dirty="0" smtClean="0"/>
              <a:t>by Vicente T. Mendoza, page 106-107</a:t>
            </a:r>
          </a:p>
          <a:p>
            <a:r>
              <a:rPr lang="en-US" sz="3600" u="sng" dirty="0" err="1" smtClean="0"/>
              <a:t>Naranja</a:t>
            </a:r>
            <a:r>
              <a:rPr lang="en-US" sz="3600" u="sng" dirty="0" smtClean="0"/>
              <a:t> </a:t>
            </a:r>
            <a:r>
              <a:rPr lang="en-US" sz="3600" u="sng" dirty="0" err="1" smtClean="0"/>
              <a:t>dulce</a:t>
            </a:r>
            <a:r>
              <a:rPr lang="en-US" sz="3600" u="sng" dirty="0" smtClean="0"/>
              <a:t> </a:t>
            </a:r>
            <a:r>
              <a:rPr lang="en-US" sz="3600" u="sng" dirty="0" err="1" smtClean="0"/>
              <a:t>limon</a:t>
            </a:r>
            <a:r>
              <a:rPr lang="en-US" sz="3600" u="sng" dirty="0" smtClean="0"/>
              <a:t> </a:t>
            </a:r>
            <a:r>
              <a:rPr lang="en-US" sz="3600" u="sng" dirty="0" err="1" smtClean="0"/>
              <a:t>partido</a:t>
            </a:r>
            <a:r>
              <a:rPr lang="en-US" sz="3600" u="sng" dirty="0" smtClean="0"/>
              <a:t> </a:t>
            </a:r>
            <a:r>
              <a:rPr lang="en-US" sz="3600" dirty="0" smtClean="0"/>
              <a:t>by Mercedes </a:t>
            </a:r>
            <a:r>
              <a:rPr lang="en-US" sz="3600" dirty="0" err="1" smtClean="0"/>
              <a:t>Díaz</a:t>
            </a:r>
            <a:r>
              <a:rPr lang="en-US" sz="3600" dirty="0" smtClean="0"/>
              <a:t> </a:t>
            </a:r>
            <a:r>
              <a:rPr lang="en-US" sz="3600" dirty="0" err="1" smtClean="0"/>
              <a:t>Roig</a:t>
            </a:r>
            <a:r>
              <a:rPr lang="en-US" sz="3600" dirty="0" smtClean="0"/>
              <a:t>, pages 53, 55 &amp; 56</a:t>
            </a:r>
          </a:p>
          <a:p>
            <a:r>
              <a:rPr lang="en-US" sz="3600" u="sng" dirty="0" err="1" smtClean="0"/>
              <a:t>Niñez</a:t>
            </a:r>
            <a:r>
              <a:rPr lang="en-US" sz="3600" dirty="0" smtClean="0"/>
              <a:t> by Virginia </a:t>
            </a:r>
            <a:r>
              <a:rPr lang="en-US" sz="3600" dirty="0" err="1" smtClean="0"/>
              <a:t>Nylander</a:t>
            </a:r>
            <a:r>
              <a:rPr lang="en-US" sz="3600" dirty="0" smtClean="0"/>
              <a:t> </a:t>
            </a:r>
            <a:r>
              <a:rPr lang="en-US" sz="3600" dirty="0" err="1" smtClean="0"/>
              <a:t>Ebinger</a:t>
            </a:r>
            <a:r>
              <a:rPr lang="en-US" sz="3600" dirty="0" smtClean="0"/>
              <a:t>, pages 45-47</a:t>
            </a:r>
            <a:endParaRPr lang="en-US" sz="3600" dirty="0"/>
          </a:p>
        </p:txBody>
      </p:sp>
    </p:spTree>
    <p:extLst>
      <p:ext uri="{BB962C8B-B14F-4D97-AF65-F5344CB8AC3E}">
        <p14:creationId xmlns:p14="http://schemas.microsoft.com/office/powerpoint/2010/main" val="950976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Sevilla</a:t>
            </a:r>
            <a:r>
              <a:rPr lang="en-US" dirty="0" smtClean="0"/>
              <a:t> 1884</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a:t> </a:t>
            </a:r>
            <a:r>
              <a:rPr lang="en-US" dirty="0" smtClean="0"/>
              <a:t>La </a:t>
            </a:r>
            <a:r>
              <a:rPr lang="en-US" dirty="0" err="1"/>
              <a:t>viudita</a:t>
            </a:r>
            <a:r>
              <a:rPr lang="en-US" dirty="0"/>
              <a:t> la </a:t>
            </a:r>
            <a:r>
              <a:rPr lang="en-US" dirty="0" err="1"/>
              <a:t>viudita</a:t>
            </a:r>
            <a:r>
              <a:rPr lang="en-US" dirty="0"/>
              <a:t> </a:t>
            </a:r>
          </a:p>
          <a:p>
            <a:pPr marL="0" indent="0">
              <a:buNone/>
            </a:pPr>
            <a:r>
              <a:rPr lang="en-US" dirty="0"/>
              <a:t> </a:t>
            </a:r>
          </a:p>
          <a:p>
            <a:pPr marL="0" indent="0">
              <a:buNone/>
            </a:pPr>
            <a:r>
              <a:rPr lang="es-MX" dirty="0"/>
              <a:t>— Soy viudita </a:t>
            </a:r>
            <a:endParaRPr lang="en-US" dirty="0"/>
          </a:p>
          <a:p>
            <a:pPr marL="0" indent="0">
              <a:buNone/>
            </a:pPr>
            <a:r>
              <a:rPr lang="es-MX" dirty="0"/>
              <a:t>Lo manda la ley </a:t>
            </a:r>
            <a:endParaRPr lang="en-US" dirty="0"/>
          </a:p>
          <a:p>
            <a:pPr marL="0" indent="0">
              <a:buNone/>
            </a:pPr>
            <a:r>
              <a:rPr lang="es-MX" dirty="0"/>
              <a:t>Quiero casarme </a:t>
            </a:r>
            <a:endParaRPr lang="en-US" dirty="0"/>
          </a:p>
          <a:p>
            <a:pPr marL="0" indent="0">
              <a:buNone/>
            </a:pPr>
            <a:r>
              <a:rPr lang="es-MX" dirty="0"/>
              <a:t>No encuentro con quien. </a:t>
            </a:r>
            <a:endParaRPr lang="en-US" dirty="0"/>
          </a:p>
          <a:p>
            <a:pPr marL="0" indent="0">
              <a:buNone/>
            </a:pPr>
            <a:r>
              <a:rPr lang="es-MX" dirty="0"/>
              <a:t> </a:t>
            </a:r>
            <a:endParaRPr lang="en-US" dirty="0"/>
          </a:p>
          <a:p>
            <a:pPr marL="0" indent="0">
              <a:buNone/>
            </a:pPr>
            <a:r>
              <a:rPr lang="es-MX" dirty="0"/>
              <a:t>— No es contigo , ni contigo , </a:t>
            </a:r>
            <a:endParaRPr lang="en-US" dirty="0"/>
          </a:p>
          <a:p>
            <a:pPr marL="0" indent="0">
              <a:buNone/>
            </a:pPr>
            <a:r>
              <a:rPr lang="es-MX" dirty="0"/>
              <a:t>Ni contigo , ni contigo , </a:t>
            </a:r>
            <a:endParaRPr lang="en-US" dirty="0"/>
          </a:p>
          <a:p>
            <a:pPr marL="0" indent="0">
              <a:buNone/>
            </a:pPr>
            <a:r>
              <a:rPr lang="es-MX" dirty="0"/>
              <a:t>Solo contigo me casaré.</a:t>
            </a:r>
            <a:endParaRPr lang="en-US" dirty="0"/>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54184" y="1366837"/>
            <a:ext cx="4473390" cy="4348163"/>
          </a:xfrm>
          <a:prstGeom prst="rect">
            <a:avLst/>
          </a:prstGeom>
        </p:spPr>
      </p:pic>
    </p:spTree>
    <p:extLst>
      <p:ext uri="{BB962C8B-B14F-4D97-AF65-F5344CB8AC3E}">
        <p14:creationId xmlns:p14="http://schemas.microsoft.com/office/powerpoint/2010/main" val="18151631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Culture in California Common Core State Standards</a:t>
            </a:r>
            <a:endParaRPr lang="en-US" b="1" dirty="0"/>
          </a:p>
        </p:txBody>
      </p:sp>
      <p:sp>
        <p:nvSpPr>
          <p:cNvPr id="3" name="Content Placeholder 2"/>
          <p:cNvSpPr>
            <a:spLocks noGrp="1"/>
          </p:cNvSpPr>
          <p:nvPr>
            <p:ph idx="1"/>
          </p:nvPr>
        </p:nvSpPr>
        <p:spPr/>
        <p:txBody>
          <a:bodyPr/>
          <a:lstStyle/>
          <a:p>
            <a:r>
              <a:rPr lang="en-US" b="1" dirty="0"/>
              <a:t>Standard 10: Range, Quality, and Complexity of Student Reading K-12. Literature. Poetry [page 77]</a:t>
            </a:r>
          </a:p>
          <a:p>
            <a:r>
              <a:rPr lang="en-US" sz="4000" dirty="0"/>
              <a:t>Includes classical through contemporary works and the subgenres of narrative poems, lyrical poems, free verse poems, sonnets, odes, ballads, and epics by writers </a:t>
            </a:r>
            <a:r>
              <a:rPr lang="en-US" sz="4000" b="1" dirty="0"/>
              <a:t>representing a broad range of literary periods and cultures</a:t>
            </a:r>
            <a:r>
              <a:rPr lang="en-US" sz="4000" dirty="0" smtClean="0"/>
              <a:t>.</a:t>
            </a:r>
            <a:endParaRPr lang="en-US" sz="4000" dirty="0"/>
          </a:p>
        </p:txBody>
      </p:sp>
    </p:spTree>
    <p:extLst>
      <p:ext uri="{BB962C8B-B14F-4D97-AF65-F5344CB8AC3E}">
        <p14:creationId xmlns:p14="http://schemas.microsoft.com/office/powerpoint/2010/main" val="5857986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Reading Standards for Literature K-5</a:t>
            </a:r>
            <a:endParaRPr lang="en-US" dirty="0"/>
          </a:p>
        </p:txBody>
      </p:sp>
      <p:sp>
        <p:nvSpPr>
          <p:cNvPr id="3" name="Content Placeholder 2"/>
          <p:cNvSpPr>
            <a:spLocks noGrp="1"/>
          </p:cNvSpPr>
          <p:nvPr>
            <p:ph idx="1"/>
          </p:nvPr>
        </p:nvSpPr>
        <p:spPr/>
        <p:txBody>
          <a:bodyPr/>
          <a:lstStyle/>
          <a:p>
            <a:r>
              <a:rPr lang="en-US" dirty="0"/>
              <a:t>Recount stories, including fables and folktales from diverse cultures, and determine their central message, lesson, or moral</a:t>
            </a:r>
            <a:r>
              <a:rPr lang="en-US" dirty="0" smtClean="0"/>
              <a:t>. [2</a:t>
            </a:r>
            <a:r>
              <a:rPr lang="en-US" baseline="30000" dirty="0" smtClean="0"/>
              <a:t>nd</a:t>
            </a:r>
            <a:r>
              <a:rPr lang="en-US" dirty="0" smtClean="0"/>
              <a:t> grade]</a:t>
            </a:r>
          </a:p>
          <a:p>
            <a:r>
              <a:rPr lang="en-US" dirty="0"/>
              <a:t>Compare and contrast two or more versions of the same story (e.g., Cinderella stories) by different authors or from different cultures</a:t>
            </a:r>
            <a:r>
              <a:rPr lang="en-US" dirty="0" smtClean="0"/>
              <a:t>. [3</a:t>
            </a:r>
            <a:r>
              <a:rPr lang="en-US" baseline="30000" dirty="0" smtClean="0"/>
              <a:t>rd</a:t>
            </a:r>
            <a:r>
              <a:rPr lang="en-US" dirty="0" smtClean="0"/>
              <a:t> grade]</a:t>
            </a:r>
          </a:p>
          <a:p>
            <a:r>
              <a:rPr lang="en-US" dirty="0"/>
              <a:t>Compare and contrast the treatment of similar themes and topics (e.g., opposition of good and evil) and patterns of events (e.g., the quest) in stories, myths, and traditional literature from different cultures</a:t>
            </a:r>
            <a:r>
              <a:rPr lang="en-US" dirty="0" smtClean="0"/>
              <a:t>. [4</a:t>
            </a:r>
            <a:r>
              <a:rPr lang="en-US" baseline="30000" dirty="0" smtClean="0"/>
              <a:t>th</a:t>
            </a:r>
            <a:r>
              <a:rPr lang="en-US" dirty="0" smtClean="0"/>
              <a:t> grade]</a:t>
            </a:r>
            <a:endParaRPr lang="en-US" dirty="0"/>
          </a:p>
        </p:txBody>
      </p:sp>
    </p:spTree>
    <p:extLst>
      <p:ext uri="{BB962C8B-B14F-4D97-AF65-F5344CB8AC3E}">
        <p14:creationId xmlns:p14="http://schemas.microsoft.com/office/powerpoint/2010/main" val="25240630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Standard 10: Range, Quality, and Complexity of Student Reading K-12</a:t>
            </a:r>
            <a:endParaRPr lang="en-US" dirty="0"/>
          </a:p>
        </p:txBody>
      </p:sp>
      <p:sp>
        <p:nvSpPr>
          <p:cNvPr id="3" name="Content Placeholder 2"/>
          <p:cNvSpPr>
            <a:spLocks noGrp="1"/>
          </p:cNvSpPr>
          <p:nvPr>
            <p:ph idx="1"/>
          </p:nvPr>
        </p:nvSpPr>
        <p:spPr/>
        <p:txBody>
          <a:bodyPr/>
          <a:lstStyle/>
          <a:p>
            <a:r>
              <a:rPr lang="en-US" dirty="0"/>
              <a:t>Students in grades 6–12 apply the Reading standards to the following range of text types, with texts selected from a broad range of cultures and periods.</a:t>
            </a:r>
          </a:p>
          <a:p>
            <a:r>
              <a:rPr lang="en-US" dirty="0" smtClean="0"/>
              <a:t>Includes </a:t>
            </a:r>
            <a:r>
              <a:rPr lang="en-US" dirty="0"/>
              <a:t>classical through contemporary works and the subgenres of narrative poems, lyrical poems, free verse poems, sonnets, odes, ballads, and epics by writers representing a broad range of literary periods and cultures. </a:t>
            </a:r>
          </a:p>
        </p:txBody>
      </p:sp>
    </p:spTree>
    <p:extLst>
      <p:ext uri="{BB962C8B-B14F-4D97-AF65-F5344CB8AC3E}">
        <p14:creationId xmlns:p14="http://schemas.microsoft.com/office/powerpoint/2010/main" val="40802558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Parte I. </a:t>
            </a:r>
            <a:r>
              <a:rPr lang="en-US" dirty="0" err="1" smtClean="0"/>
              <a:t>Estudiando</a:t>
            </a:r>
            <a:r>
              <a:rPr lang="en-US" dirty="0" smtClean="0"/>
              <a:t> la </a:t>
            </a:r>
            <a:r>
              <a:rPr lang="en-US" dirty="0" err="1" smtClean="0"/>
              <a:t>canción</a:t>
            </a:r>
            <a:endParaRPr lang="en-US" dirty="0"/>
          </a:p>
        </p:txBody>
      </p:sp>
      <p:sp>
        <p:nvSpPr>
          <p:cNvPr id="3" name="Content Placeholder 2"/>
          <p:cNvSpPr>
            <a:spLocks noGrp="1"/>
          </p:cNvSpPr>
          <p:nvPr>
            <p:ph idx="1"/>
          </p:nvPr>
        </p:nvSpPr>
        <p:spPr/>
        <p:txBody>
          <a:bodyPr/>
          <a:lstStyle/>
          <a:p>
            <a:r>
              <a:rPr lang="en-US" dirty="0" err="1" smtClean="0"/>
              <a:t>Melodias</a:t>
            </a:r>
            <a:endParaRPr lang="en-US" dirty="0" smtClean="0"/>
          </a:p>
          <a:p>
            <a:r>
              <a:rPr lang="en-US" dirty="0" err="1" smtClean="0"/>
              <a:t>Primaras</a:t>
            </a:r>
            <a:r>
              <a:rPr lang="en-US" dirty="0" smtClean="0"/>
              <a:t> </a:t>
            </a:r>
            <a:r>
              <a:rPr lang="en-US" dirty="0" err="1" smtClean="0"/>
              <a:t>lineas</a:t>
            </a:r>
            <a:endParaRPr lang="en-US" dirty="0" smtClean="0"/>
          </a:p>
          <a:p>
            <a:r>
              <a:rPr lang="en-US" dirty="0" err="1" smtClean="0"/>
              <a:t>Vocabulario</a:t>
            </a:r>
            <a:endParaRPr lang="en-US" dirty="0" smtClean="0"/>
          </a:p>
          <a:p>
            <a:r>
              <a:rPr lang="en-US" dirty="0" err="1" smtClean="0"/>
              <a:t>Mesclando</a:t>
            </a:r>
            <a:r>
              <a:rPr lang="en-US" dirty="0" smtClean="0"/>
              <a:t> los versos</a:t>
            </a:r>
          </a:p>
          <a:p>
            <a:r>
              <a:rPr lang="en-US" dirty="0" err="1" smtClean="0"/>
              <a:t>Sinónimos</a:t>
            </a:r>
            <a:endParaRPr lang="en-US" dirty="0" smtClean="0"/>
          </a:p>
          <a:p>
            <a:r>
              <a:rPr lang="en-US" dirty="0" smtClean="0"/>
              <a:t>Videos</a:t>
            </a:r>
          </a:p>
          <a:p>
            <a:r>
              <a:rPr lang="en-US" dirty="0" err="1" smtClean="0"/>
              <a:t>Libros</a:t>
            </a:r>
            <a:endParaRPr lang="en-US" dirty="0" smtClean="0"/>
          </a:p>
          <a:p>
            <a:endParaRPr lang="en-US" dirty="0"/>
          </a:p>
        </p:txBody>
      </p:sp>
    </p:spTree>
    <p:extLst>
      <p:ext uri="{BB962C8B-B14F-4D97-AF65-F5344CB8AC3E}">
        <p14:creationId xmlns:p14="http://schemas.microsoft.com/office/powerpoint/2010/main" val="11073666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Melodia</a:t>
            </a:r>
            <a:r>
              <a:rPr lang="en-US" dirty="0" smtClean="0"/>
              <a:t> #1</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23635" y="1966754"/>
            <a:ext cx="10021455" cy="4069080"/>
          </a:xfrm>
        </p:spPr>
      </p:pic>
    </p:spTree>
    <p:extLst>
      <p:ext uri="{BB962C8B-B14F-4D97-AF65-F5344CB8AC3E}">
        <p14:creationId xmlns:p14="http://schemas.microsoft.com/office/powerpoint/2010/main" val="6754190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Melodia</a:t>
            </a:r>
            <a:r>
              <a:rPr lang="en-US" dirty="0" smtClean="0"/>
              <a:t> #2</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52945" y="1825625"/>
            <a:ext cx="9892145" cy="4351338"/>
          </a:xfrm>
        </p:spPr>
      </p:pic>
    </p:spTree>
    <p:extLst>
      <p:ext uri="{BB962C8B-B14F-4D97-AF65-F5344CB8AC3E}">
        <p14:creationId xmlns:p14="http://schemas.microsoft.com/office/powerpoint/2010/main" val="23867122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729236746"/>
              </p:ext>
            </p:extLst>
          </p:nvPr>
        </p:nvGraphicFramePr>
        <p:xfrm>
          <a:off x="267855" y="655783"/>
          <a:ext cx="10871200" cy="5357092"/>
        </p:xfrm>
        <a:graphic>
          <a:graphicData uri="http://schemas.openxmlformats.org/drawingml/2006/table">
            <a:tbl>
              <a:tblPr firstRow="1" firstCol="1" bandRow="1">
                <a:tableStyleId>{5C22544A-7EE6-4342-B048-85BDC9FD1C3A}</a:tableStyleId>
              </a:tblPr>
              <a:tblGrid>
                <a:gridCol w="1668468"/>
                <a:gridCol w="9202732"/>
              </a:tblGrid>
              <a:tr h="972018">
                <a:tc>
                  <a:txBody>
                    <a:bodyPr/>
                    <a:lstStyle/>
                    <a:p>
                      <a:pPr marL="0" marR="0">
                        <a:lnSpc>
                          <a:spcPct val="107000"/>
                        </a:lnSpc>
                        <a:spcBef>
                          <a:spcPts val="0"/>
                        </a:spcBef>
                        <a:spcAft>
                          <a:spcPts val="0"/>
                        </a:spcAft>
                      </a:pPr>
                      <a:r>
                        <a:rPr lang="en-US" sz="2800" dirty="0">
                          <a:effectLst/>
                        </a:rPr>
                        <a:t>Argentina</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2800" dirty="0" err="1" smtClean="0">
                          <a:effectLst/>
                        </a:rPr>
                        <a:t>Arróz</a:t>
                      </a:r>
                      <a:r>
                        <a:rPr lang="es-MX" sz="2800" dirty="0" smtClean="0">
                          <a:effectLst/>
                        </a:rPr>
                        <a:t> </a:t>
                      </a:r>
                      <a:r>
                        <a:rPr lang="es-MX" sz="2800" dirty="0">
                          <a:effectLst/>
                        </a:rPr>
                        <a:t>con leche me quiero casar, </a:t>
                      </a:r>
                      <a:br>
                        <a:rPr lang="es-MX" sz="2800" dirty="0">
                          <a:effectLst/>
                        </a:rPr>
                      </a:br>
                      <a:r>
                        <a:rPr lang="es-MX" sz="2800" dirty="0">
                          <a:effectLst/>
                        </a:rPr>
                        <a:t>con una niñita del barrio oriental</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972018">
                <a:tc>
                  <a:txBody>
                    <a:bodyPr/>
                    <a:lstStyle/>
                    <a:p>
                      <a:pPr marL="0" marR="0">
                        <a:lnSpc>
                          <a:spcPct val="107000"/>
                        </a:lnSpc>
                        <a:spcBef>
                          <a:spcPts val="0"/>
                        </a:spcBef>
                        <a:spcAft>
                          <a:spcPts val="0"/>
                        </a:spcAft>
                      </a:pPr>
                      <a:r>
                        <a:rPr lang="es-MX" sz="2800">
                          <a:effectLst/>
                        </a:rPr>
                        <a:t>Chile</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2800" dirty="0" err="1" smtClean="0">
                          <a:effectLst/>
                        </a:rPr>
                        <a:t>Arróz</a:t>
                      </a:r>
                      <a:r>
                        <a:rPr lang="es-MX" sz="2800" dirty="0" smtClean="0">
                          <a:effectLst/>
                        </a:rPr>
                        <a:t> </a:t>
                      </a:r>
                      <a:r>
                        <a:rPr lang="es-MX" sz="2800" dirty="0">
                          <a:effectLst/>
                        </a:rPr>
                        <a:t>con leche me quiero casar</a:t>
                      </a:r>
                      <a:endParaRPr lang="en-US" sz="2800" dirty="0">
                        <a:effectLst/>
                      </a:endParaRPr>
                    </a:p>
                    <a:p>
                      <a:pPr marL="0" marR="0">
                        <a:lnSpc>
                          <a:spcPct val="107000"/>
                        </a:lnSpc>
                        <a:spcBef>
                          <a:spcPts val="0"/>
                        </a:spcBef>
                        <a:spcAft>
                          <a:spcPts val="0"/>
                        </a:spcAft>
                      </a:pPr>
                      <a:r>
                        <a:rPr lang="es-MX" sz="2800" dirty="0">
                          <a:effectLst/>
                        </a:rPr>
                        <a:t>Con una niñita de Portugal</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972018">
                <a:tc>
                  <a:txBody>
                    <a:bodyPr/>
                    <a:lstStyle/>
                    <a:p>
                      <a:pPr marL="0" marR="0">
                        <a:lnSpc>
                          <a:spcPct val="107000"/>
                        </a:lnSpc>
                        <a:spcBef>
                          <a:spcPts val="0"/>
                        </a:spcBef>
                        <a:spcAft>
                          <a:spcPts val="0"/>
                        </a:spcAft>
                      </a:pPr>
                      <a:r>
                        <a:rPr lang="es-MX" sz="2800">
                          <a:effectLst/>
                        </a:rPr>
                        <a:t>Colombia #1</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2800" dirty="0" err="1" smtClean="0">
                          <a:effectLst/>
                        </a:rPr>
                        <a:t>Arróz</a:t>
                      </a:r>
                      <a:r>
                        <a:rPr lang="es-MX" sz="2800" dirty="0" smtClean="0">
                          <a:effectLst/>
                        </a:rPr>
                        <a:t> </a:t>
                      </a:r>
                      <a:r>
                        <a:rPr lang="es-MX" sz="2800" dirty="0">
                          <a:effectLst/>
                        </a:rPr>
                        <a:t>con leche, me quiero casar </a:t>
                      </a:r>
                      <a:br>
                        <a:rPr lang="es-MX" sz="2800" dirty="0">
                          <a:effectLst/>
                        </a:rPr>
                      </a:br>
                      <a:r>
                        <a:rPr lang="es-MX" sz="2800" dirty="0">
                          <a:effectLst/>
                        </a:rPr>
                        <a:t>con una señorita de la capital </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972018">
                <a:tc>
                  <a:txBody>
                    <a:bodyPr/>
                    <a:lstStyle/>
                    <a:p>
                      <a:pPr marL="0" marR="0">
                        <a:lnSpc>
                          <a:spcPct val="107000"/>
                        </a:lnSpc>
                        <a:spcBef>
                          <a:spcPts val="0"/>
                        </a:spcBef>
                        <a:spcAft>
                          <a:spcPts val="0"/>
                        </a:spcAft>
                      </a:pPr>
                      <a:r>
                        <a:rPr lang="es-MX" sz="2800">
                          <a:effectLst/>
                        </a:rPr>
                        <a:t>Colombia #2</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2800" dirty="0" err="1" smtClean="0">
                          <a:effectLst/>
                        </a:rPr>
                        <a:t>Arróz</a:t>
                      </a:r>
                      <a:r>
                        <a:rPr lang="es-MX" sz="2800" dirty="0" smtClean="0">
                          <a:effectLst/>
                        </a:rPr>
                        <a:t> </a:t>
                      </a:r>
                      <a:r>
                        <a:rPr lang="es-MX" sz="2800" dirty="0">
                          <a:effectLst/>
                        </a:rPr>
                        <a:t>con leche se quiere casar</a:t>
                      </a:r>
                      <a:endParaRPr lang="en-US" sz="2800" dirty="0">
                        <a:effectLst/>
                      </a:endParaRPr>
                    </a:p>
                    <a:p>
                      <a:pPr marL="0" marR="0">
                        <a:lnSpc>
                          <a:spcPct val="107000"/>
                        </a:lnSpc>
                        <a:spcBef>
                          <a:spcPts val="0"/>
                        </a:spcBef>
                        <a:spcAft>
                          <a:spcPts val="0"/>
                        </a:spcAft>
                      </a:pPr>
                      <a:r>
                        <a:rPr lang="es-MX" sz="2800" dirty="0">
                          <a:effectLst/>
                        </a:rPr>
                        <a:t>con una viudita de la capital.</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469020">
                <a:tc>
                  <a:txBody>
                    <a:bodyPr/>
                    <a:lstStyle/>
                    <a:p>
                      <a:pPr marL="0" marR="0">
                        <a:lnSpc>
                          <a:spcPct val="107000"/>
                        </a:lnSpc>
                        <a:spcBef>
                          <a:spcPts val="0"/>
                        </a:spcBef>
                        <a:spcAft>
                          <a:spcPts val="0"/>
                        </a:spcAft>
                      </a:pPr>
                      <a:r>
                        <a:rPr lang="es-MX" sz="2800">
                          <a:effectLst/>
                        </a:rPr>
                        <a:t>Cuba</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2800" dirty="0" err="1" smtClean="0">
                          <a:effectLst/>
                        </a:rPr>
                        <a:t>Arróz</a:t>
                      </a:r>
                      <a:r>
                        <a:rPr lang="es-MX" sz="2800" dirty="0" smtClean="0">
                          <a:effectLst/>
                        </a:rPr>
                        <a:t> </a:t>
                      </a:r>
                      <a:r>
                        <a:rPr lang="es-MX" sz="2800" dirty="0">
                          <a:effectLst/>
                        </a:rPr>
                        <a:t>con leche se quiere casar</a:t>
                      </a:r>
                      <a:endParaRPr lang="en-US" sz="2800" dirty="0">
                        <a:effectLst/>
                      </a:endParaRPr>
                    </a:p>
                    <a:p>
                      <a:pPr marL="0" marR="0">
                        <a:lnSpc>
                          <a:spcPct val="107000"/>
                        </a:lnSpc>
                        <a:spcBef>
                          <a:spcPts val="0"/>
                        </a:spcBef>
                        <a:spcAft>
                          <a:spcPts val="0"/>
                        </a:spcAft>
                      </a:pPr>
                      <a:r>
                        <a:rPr lang="es-MX" sz="2800" dirty="0">
                          <a:effectLst/>
                        </a:rPr>
                        <a:t>con una viudita de la capital</a:t>
                      </a:r>
                      <a:endParaRPr lang="en-US" sz="2800" dirty="0">
                        <a:effectLst/>
                      </a:endParaRPr>
                    </a:p>
                    <a:p>
                      <a:pPr marL="0" marR="0">
                        <a:lnSpc>
                          <a:spcPct val="107000"/>
                        </a:lnSpc>
                        <a:spcBef>
                          <a:spcPts val="0"/>
                        </a:spcBef>
                        <a:spcAft>
                          <a:spcPts val="0"/>
                        </a:spcAft>
                      </a:pPr>
                      <a:r>
                        <a:rPr lang="es-MX" sz="2800" dirty="0">
                          <a:effectLst/>
                        </a:rPr>
                        <a:t>Rin </a:t>
                      </a:r>
                      <a:r>
                        <a:rPr lang="es-MX" sz="2800" dirty="0" err="1">
                          <a:effectLst/>
                        </a:rPr>
                        <a:t>Ran</a:t>
                      </a:r>
                      <a:r>
                        <a:rPr lang="es-MX" sz="2800" dirty="0">
                          <a:effectLst/>
                        </a:rPr>
                        <a:t>.</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10527368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510515605"/>
              </p:ext>
            </p:extLst>
          </p:nvPr>
        </p:nvGraphicFramePr>
        <p:xfrm>
          <a:off x="397164" y="471056"/>
          <a:ext cx="11065163" cy="5467925"/>
        </p:xfrm>
        <a:graphic>
          <a:graphicData uri="http://schemas.openxmlformats.org/drawingml/2006/table">
            <a:tbl>
              <a:tblPr firstRow="1" firstCol="1" bandRow="1">
                <a:tableStyleId>{5C22544A-7EE6-4342-B048-85BDC9FD1C3A}</a:tableStyleId>
              </a:tblPr>
              <a:tblGrid>
                <a:gridCol w="2198254"/>
                <a:gridCol w="8866909"/>
              </a:tblGrid>
              <a:tr h="1093585">
                <a:tc>
                  <a:txBody>
                    <a:bodyPr/>
                    <a:lstStyle/>
                    <a:p>
                      <a:pPr marL="0" marR="0">
                        <a:lnSpc>
                          <a:spcPct val="107000"/>
                        </a:lnSpc>
                        <a:spcBef>
                          <a:spcPts val="0"/>
                        </a:spcBef>
                        <a:spcAft>
                          <a:spcPts val="0"/>
                        </a:spcAft>
                      </a:pPr>
                      <a:r>
                        <a:rPr lang="es-MX" sz="2800" dirty="0" err="1">
                          <a:effectLst/>
                        </a:rPr>
                        <a:t>Espana</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2800">
                          <a:effectLst/>
                        </a:rPr>
                        <a:t>Yo soy la viudita del conde Laurel</a:t>
                      </a:r>
                      <a:endParaRPr lang="en-US" sz="2800">
                        <a:effectLst/>
                      </a:endParaRPr>
                    </a:p>
                    <a:p>
                      <a:pPr marL="0" marR="0">
                        <a:lnSpc>
                          <a:spcPct val="107000"/>
                        </a:lnSpc>
                        <a:spcBef>
                          <a:spcPts val="0"/>
                        </a:spcBef>
                        <a:spcAft>
                          <a:spcPts val="0"/>
                        </a:spcAft>
                      </a:pPr>
                      <a:r>
                        <a:rPr lang="es-MX" sz="2800">
                          <a:effectLst/>
                        </a:rPr>
                        <a:t>Que quiero casarme y no encuentro con quien</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093585">
                <a:tc>
                  <a:txBody>
                    <a:bodyPr/>
                    <a:lstStyle/>
                    <a:p>
                      <a:pPr marL="0" marR="0">
                        <a:lnSpc>
                          <a:spcPct val="107000"/>
                        </a:lnSpc>
                        <a:spcBef>
                          <a:spcPts val="0"/>
                        </a:spcBef>
                        <a:spcAft>
                          <a:spcPts val="0"/>
                        </a:spcAft>
                      </a:pPr>
                      <a:r>
                        <a:rPr lang="es-MX" sz="2800">
                          <a:effectLst/>
                        </a:rPr>
                        <a:t>Guatemala</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2800">
                          <a:effectLst/>
                        </a:rPr>
                        <a:t>Papá, mamá, me quiero casar,</a:t>
                      </a:r>
                      <a:br>
                        <a:rPr lang="es-MX" sz="2800">
                          <a:effectLst/>
                        </a:rPr>
                      </a:br>
                      <a:r>
                        <a:rPr lang="es-MX" sz="2800">
                          <a:effectLst/>
                        </a:rPr>
                        <a:t>con una muchacha que sepa bailar.</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093585">
                <a:tc>
                  <a:txBody>
                    <a:bodyPr/>
                    <a:lstStyle/>
                    <a:p>
                      <a:pPr marL="0" marR="0">
                        <a:lnSpc>
                          <a:spcPct val="107000"/>
                        </a:lnSpc>
                        <a:spcBef>
                          <a:spcPts val="0"/>
                        </a:spcBef>
                        <a:spcAft>
                          <a:spcPts val="0"/>
                        </a:spcAft>
                      </a:pPr>
                      <a:r>
                        <a:rPr lang="es-MX" sz="2800">
                          <a:effectLst/>
                        </a:rPr>
                        <a:t>Nuevo México</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2800" dirty="0" err="1" smtClean="0">
                          <a:effectLst/>
                        </a:rPr>
                        <a:t>Arróz</a:t>
                      </a:r>
                      <a:r>
                        <a:rPr lang="es-MX" sz="2800" dirty="0" smtClean="0">
                          <a:effectLst/>
                        </a:rPr>
                        <a:t> </a:t>
                      </a:r>
                      <a:r>
                        <a:rPr lang="es-MX" sz="2800" dirty="0">
                          <a:effectLst/>
                        </a:rPr>
                        <a:t>con leche me quiero casar</a:t>
                      </a:r>
                      <a:endParaRPr lang="en-US" sz="2800" dirty="0">
                        <a:effectLst/>
                      </a:endParaRPr>
                    </a:p>
                    <a:p>
                      <a:pPr marL="0" marR="0">
                        <a:lnSpc>
                          <a:spcPct val="107000"/>
                        </a:lnSpc>
                        <a:spcBef>
                          <a:spcPts val="0"/>
                        </a:spcBef>
                        <a:spcAft>
                          <a:spcPts val="0"/>
                        </a:spcAft>
                      </a:pPr>
                      <a:r>
                        <a:rPr lang="es-MX" sz="2800" dirty="0">
                          <a:effectLst/>
                        </a:rPr>
                        <a:t>con una señorita que sepa bailar </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093585">
                <a:tc>
                  <a:txBody>
                    <a:bodyPr/>
                    <a:lstStyle/>
                    <a:p>
                      <a:pPr marL="0" marR="0">
                        <a:lnSpc>
                          <a:spcPct val="107000"/>
                        </a:lnSpc>
                        <a:spcBef>
                          <a:spcPts val="0"/>
                        </a:spcBef>
                        <a:spcAft>
                          <a:spcPts val="0"/>
                        </a:spcAft>
                      </a:pPr>
                      <a:r>
                        <a:rPr lang="es-MX" sz="2800">
                          <a:effectLst/>
                        </a:rPr>
                        <a:t>Norte de Santander</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2800">
                          <a:effectLst/>
                        </a:rPr>
                        <a:t>El mozo del cura me manda un papel.</a:t>
                      </a:r>
                      <a:endParaRPr lang="en-US" sz="2800">
                        <a:effectLst/>
                      </a:endParaRPr>
                    </a:p>
                    <a:p>
                      <a:pPr marL="0" marR="0">
                        <a:lnSpc>
                          <a:spcPct val="107000"/>
                        </a:lnSpc>
                        <a:spcBef>
                          <a:spcPts val="0"/>
                        </a:spcBef>
                        <a:spcAft>
                          <a:spcPts val="0"/>
                        </a:spcAft>
                      </a:pPr>
                      <a:r>
                        <a:rPr lang="es-MX" sz="2800">
                          <a:effectLst/>
                        </a:rPr>
                        <a:t>Yo le mandé otro con Santa Isabel.</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093585">
                <a:tc>
                  <a:txBody>
                    <a:bodyPr/>
                    <a:lstStyle/>
                    <a:p>
                      <a:pPr marL="0" marR="0">
                        <a:lnSpc>
                          <a:spcPct val="107000"/>
                        </a:lnSpc>
                        <a:spcBef>
                          <a:spcPts val="0"/>
                        </a:spcBef>
                        <a:spcAft>
                          <a:spcPts val="0"/>
                        </a:spcAft>
                      </a:pPr>
                      <a:r>
                        <a:rPr lang="es-MX" sz="2800">
                          <a:effectLst/>
                        </a:rPr>
                        <a:t>Puerto Rico</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2800" dirty="0" err="1" smtClean="0">
                          <a:effectLst/>
                        </a:rPr>
                        <a:t>Arróz</a:t>
                      </a:r>
                      <a:r>
                        <a:rPr lang="es-MX" sz="2800" dirty="0" smtClean="0">
                          <a:effectLst/>
                        </a:rPr>
                        <a:t> </a:t>
                      </a:r>
                      <a:r>
                        <a:rPr lang="es-MX" sz="2800" dirty="0">
                          <a:effectLst/>
                        </a:rPr>
                        <a:t>con leche, se quiere casar </a:t>
                      </a:r>
                      <a:br>
                        <a:rPr lang="es-MX" sz="2800" dirty="0">
                          <a:effectLst/>
                        </a:rPr>
                      </a:br>
                      <a:r>
                        <a:rPr lang="es-MX" sz="2800" dirty="0">
                          <a:effectLst/>
                        </a:rPr>
                        <a:t>con una viudita de la capital</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40289013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963826165"/>
              </p:ext>
            </p:extLst>
          </p:nvPr>
        </p:nvGraphicFramePr>
        <p:xfrm>
          <a:off x="637308" y="360216"/>
          <a:ext cx="10732655" cy="5837385"/>
        </p:xfrm>
        <a:graphic>
          <a:graphicData uri="http://schemas.openxmlformats.org/drawingml/2006/table">
            <a:tbl>
              <a:tblPr firstRow="1" firstCol="1" bandRow="1">
                <a:tableStyleId>{5C22544A-7EE6-4342-B048-85BDC9FD1C3A}</a:tableStyleId>
              </a:tblPr>
              <a:tblGrid>
                <a:gridCol w="2401456"/>
                <a:gridCol w="8331199"/>
              </a:tblGrid>
              <a:tr h="1167477">
                <a:tc>
                  <a:txBody>
                    <a:bodyPr/>
                    <a:lstStyle/>
                    <a:p>
                      <a:pPr marL="0" marR="0">
                        <a:lnSpc>
                          <a:spcPct val="107000"/>
                        </a:lnSpc>
                        <a:spcBef>
                          <a:spcPts val="0"/>
                        </a:spcBef>
                        <a:spcAft>
                          <a:spcPts val="0"/>
                        </a:spcAft>
                      </a:pPr>
                      <a:r>
                        <a:rPr lang="es-MX" sz="2800" dirty="0">
                          <a:effectLst/>
                        </a:rPr>
                        <a:t>República Dominicana</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2800" dirty="0" err="1" smtClean="0">
                          <a:effectLst/>
                        </a:rPr>
                        <a:t>Arróz</a:t>
                      </a:r>
                      <a:r>
                        <a:rPr lang="es-MX" sz="2800" dirty="0" smtClean="0">
                          <a:effectLst/>
                        </a:rPr>
                        <a:t> </a:t>
                      </a:r>
                      <a:r>
                        <a:rPr lang="es-MX" sz="2800" dirty="0">
                          <a:effectLst/>
                        </a:rPr>
                        <a:t>con leche se quiere casar </a:t>
                      </a:r>
                      <a:br>
                        <a:rPr lang="es-MX" sz="2800" dirty="0">
                          <a:effectLst/>
                        </a:rPr>
                      </a:br>
                      <a:r>
                        <a:rPr lang="es-MX" sz="2800" dirty="0">
                          <a:effectLst/>
                        </a:rPr>
                        <a:t>con una viudita de la capital</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167477">
                <a:tc>
                  <a:txBody>
                    <a:bodyPr/>
                    <a:lstStyle/>
                    <a:p>
                      <a:pPr marL="0" marR="0">
                        <a:lnSpc>
                          <a:spcPct val="107000"/>
                        </a:lnSpc>
                        <a:spcBef>
                          <a:spcPts val="0"/>
                        </a:spcBef>
                        <a:spcAft>
                          <a:spcPts val="0"/>
                        </a:spcAft>
                      </a:pPr>
                      <a:r>
                        <a:rPr lang="es-MX" sz="2800">
                          <a:effectLst/>
                        </a:rPr>
                        <a:t>Uruguay</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2800" dirty="0" err="1" smtClean="0">
                          <a:effectLst/>
                        </a:rPr>
                        <a:t>Arróz</a:t>
                      </a:r>
                      <a:r>
                        <a:rPr lang="es-MX" sz="2800" dirty="0" smtClean="0">
                          <a:effectLst/>
                        </a:rPr>
                        <a:t> </a:t>
                      </a:r>
                      <a:r>
                        <a:rPr lang="es-MX" sz="2800" dirty="0">
                          <a:effectLst/>
                        </a:rPr>
                        <a:t>con leche me quiero casar, </a:t>
                      </a:r>
                      <a:br>
                        <a:rPr lang="es-MX" sz="2800" dirty="0">
                          <a:effectLst/>
                        </a:rPr>
                      </a:br>
                      <a:r>
                        <a:rPr lang="es-MX" sz="2800" dirty="0">
                          <a:effectLst/>
                        </a:rPr>
                        <a:t>con una niñita del barrio oriental</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167477">
                <a:tc>
                  <a:txBody>
                    <a:bodyPr/>
                    <a:lstStyle/>
                    <a:p>
                      <a:pPr marL="0" marR="0">
                        <a:lnSpc>
                          <a:spcPct val="107000"/>
                        </a:lnSpc>
                        <a:spcBef>
                          <a:spcPts val="0"/>
                        </a:spcBef>
                        <a:spcAft>
                          <a:spcPts val="0"/>
                        </a:spcAft>
                      </a:pPr>
                      <a:r>
                        <a:rPr lang="es-MX" sz="2800">
                          <a:effectLst/>
                        </a:rPr>
                        <a:t>Venezuela #1</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2800" dirty="0" err="1" smtClean="0">
                          <a:effectLst/>
                        </a:rPr>
                        <a:t>Arróz</a:t>
                      </a:r>
                      <a:r>
                        <a:rPr lang="es-MX" sz="2800" dirty="0" smtClean="0">
                          <a:effectLst/>
                        </a:rPr>
                        <a:t> </a:t>
                      </a:r>
                      <a:r>
                        <a:rPr lang="es-MX" sz="2800" dirty="0">
                          <a:effectLst/>
                        </a:rPr>
                        <a:t>con leche; me quiero casar </a:t>
                      </a:r>
                      <a:br>
                        <a:rPr lang="es-MX" sz="2800" dirty="0">
                          <a:effectLst/>
                        </a:rPr>
                      </a:br>
                      <a:r>
                        <a:rPr lang="es-MX" sz="2800" dirty="0">
                          <a:effectLst/>
                        </a:rPr>
                        <a:t>con una mocita de la capital</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167477">
                <a:tc>
                  <a:txBody>
                    <a:bodyPr/>
                    <a:lstStyle/>
                    <a:p>
                      <a:pPr marL="0" marR="0">
                        <a:lnSpc>
                          <a:spcPct val="107000"/>
                        </a:lnSpc>
                        <a:spcBef>
                          <a:spcPts val="0"/>
                        </a:spcBef>
                        <a:spcAft>
                          <a:spcPts val="0"/>
                        </a:spcAft>
                      </a:pPr>
                      <a:r>
                        <a:rPr lang="es-MX" sz="2800">
                          <a:effectLst/>
                        </a:rPr>
                        <a:t>Venezuela #2</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2800" dirty="0" err="1" smtClean="0">
                          <a:effectLst/>
                        </a:rPr>
                        <a:t>Arróz</a:t>
                      </a:r>
                      <a:r>
                        <a:rPr lang="es-MX" sz="2800" dirty="0" smtClean="0">
                          <a:effectLst/>
                        </a:rPr>
                        <a:t> </a:t>
                      </a:r>
                      <a:r>
                        <a:rPr lang="es-MX" sz="2800" dirty="0">
                          <a:effectLst/>
                        </a:rPr>
                        <a:t>con coco, me quiero casar,</a:t>
                      </a:r>
                      <a:br>
                        <a:rPr lang="es-MX" sz="2800" dirty="0">
                          <a:effectLst/>
                        </a:rPr>
                      </a:br>
                      <a:r>
                        <a:rPr lang="es-MX" sz="2800" dirty="0">
                          <a:effectLst/>
                        </a:rPr>
                        <a:t>con una viudita de la capital</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167477">
                <a:tc>
                  <a:txBody>
                    <a:bodyPr/>
                    <a:lstStyle/>
                    <a:p>
                      <a:pPr marL="0" marR="0">
                        <a:lnSpc>
                          <a:spcPct val="107000"/>
                        </a:lnSpc>
                        <a:spcBef>
                          <a:spcPts val="0"/>
                        </a:spcBef>
                        <a:spcAft>
                          <a:spcPts val="0"/>
                        </a:spcAft>
                      </a:pPr>
                      <a:r>
                        <a:rPr lang="es-MX" sz="2800">
                          <a:effectLst/>
                        </a:rPr>
                        <a:t>Zacatecas</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2800" dirty="0">
                          <a:effectLst/>
                        </a:rPr>
                        <a:t>Yo soy la viudita de Santa Isabel</a:t>
                      </a:r>
                      <a:endParaRPr lang="en-US" sz="2800" dirty="0">
                        <a:effectLst/>
                      </a:endParaRPr>
                    </a:p>
                    <a:p>
                      <a:pPr marL="0" marR="0">
                        <a:lnSpc>
                          <a:spcPct val="107000"/>
                        </a:lnSpc>
                        <a:spcBef>
                          <a:spcPts val="0"/>
                        </a:spcBef>
                        <a:spcAft>
                          <a:spcPts val="0"/>
                        </a:spcAft>
                      </a:pPr>
                      <a:r>
                        <a:rPr lang="es-MX" sz="2800" dirty="0">
                          <a:effectLst/>
                        </a:rPr>
                        <a:t>me quiero casar y no hallo con quien</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5420442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Vocabulario</a:t>
            </a:r>
            <a:r>
              <a:rPr lang="en-US" dirty="0" smtClean="0"/>
              <a:t> #1</a:t>
            </a:r>
            <a:endParaRPr lang="en-US" dirty="0"/>
          </a:p>
        </p:txBody>
      </p:sp>
      <p:sp>
        <p:nvSpPr>
          <p:cNvPr id="3" name="Content Placeholder 2"/>
          <p:cNvSpPr>
            <a:spLocks noGrp="1"/>
          </p:cNvSpPr>
          <p:nvPr>
            <p:ph idx="1"/>
          </p:nvPr>
        </p:nvSpPr>
        <p:spPr/>
        <p:txBody>
          <a:bodyPr/>
          <a:lstStyle/>
          <a:p>
            <a:r>
              <a:rPr lang="en-US" dirty="0" err="1" smtClean="0"/>
              <a:t>Aqui</a:t>
            </a:r>
            <a:r>
              <a:rPr lang="en-US" dirty="0" smtClean="0"/>
              <a:t> </a:t>
            </a:r>
            <a:r>
              <a:rPr lang="en-US" dirty="0" err="1" smtClean="0"/>
              <a:t>tienes</a:t>
            </a:r>
            <a:r>
              <a:rPr lang="en-US" dirty="0" smtClean="0"/>
              <a:t> </a:t>
            </a:r>
            <a:r>
              <a:rPr lang="en-US" dirty="0" err="1" smtClean="0"/>
              <a:t>cien</a:t>
            </a:r>
            <a:endParaRPr lang="en-US" dirty="0" smtClean="0"/>
          </a:p>
          <a:p>
            <a:r>
              <a:rPr lang="en-US" dirty="0" err="1" smtClean="0"/>
              <a:t>Aqui</a:t>
            </a:r>
            <a:r>
              <a:rPr lang="en-US" dirty="0" smtClean="0"/>
              <a:t> </a:t>
            </a:r>
            <a:r>
              <a:rPr lang="en-US" dirty="0" err="1" smtClean="0"/>
              <a:t>tienes</a:t>
            </a:r>
            <a:r>
              <a:rPr lang="en-US" dirty="0" smtClean="0"/>
              <a:t> </a:t>
            </a:r>
            <a:r>
              <a:rPr lang="en-US" dirty="0" err="1" smtClean="0"/>
              <a:t>quien</a:t>
            </a:r>
            <a:endParaRPr lang="en-US" dirty="0" smtClean="0"/>
          </a:p>
          <a:p>
            <a:r>
              <a:rPr lang="en-US" dirty="0" smtClean="0"/>
              <a:t>Barrio oriental</a:t>
            </a:r>
          </a:p>
          <a:p>
            <a:r>
              <a:rPr lang="en-US" dirty="0" smtClean="0"/>
              <a:t>Del </a:t>
            </a:r>
            <a:r>
              <a:rPr lang="en-US" dirty="0" err="1" smtClean="0"/>
              <a:t>conde</a:t>
            </a:r>
            <a:r>
              <a:rPr lang="en-US" dirty="0" smtClean="0"/>
              <a:t> Laurel</a:t>
            </a:r>
          </a:p>
          <a:p>
            <a:r>
              <a:rPr lang="en-US" dirty="0" smtClean="0"/>
              <a:t>El </a:t>
            </a:r>
            <a:r>
              <a:rPr lang="en-US" dirty="0" err="1" smtClean="0"/>
              <a:t>mozo</a:t>
            </a:r>
            <a:r>
              <a:rPr lang="en-US" dirty="0" smtClean="0"/>
              <a:t> de Cuba</a:t>
            </a:r>
          </a:p>
          <a:p>
            <a:r>
              <a:rPr lang="en-US" dirty="0" smtClean="0"/>
              <a:t>El </a:t>
            </a:r>
            <a:r>
              <a:rPr lang="en-US" dirty="0" err="1" smtClean="0"/>
              <a:t>mozo</a:t>
            </a:r>
            <a:r>
              <a:rPr lang="en-US" dirty="0" smtClean="0"/>
              <a:t> del </a:t>
            </a:r>
            <a:r>
              <a:rPr lang="en-US" dirty="0" err="1" smtClean="0"/>
              <a:t>cura</a:t>
            </a:r>
            <a:endParaRPr lang="en-US" dirty="0" smtClean="0"/>
          </a:p>
          <a:p>
            <a:r>
              <a:rPr lang="en-US" dirty="0" smtClean="0"/>
              <a:t>En </a:t>
            </a:r>
            <a:r>
              <a:rPr lang="en-US" dirty="0" err="1" smtClean="0"/>
              <a:t>su</a:t>
            </a:r>
            <a:r>
              <a:rPr lang="en-US" dirty="0" smtClean="0"/>
              <a:t> </a:t>
            </a:r>
            <a:r>
              <a:rPr lang="en-US" dirty="0" err="1" smtClean="0"/>
              <a:t>santo</a:t>
            </a:r>
            <a:r>
              <a:rPr lang="en-US" dirty="0" smtClean="0"/>
              <a:t> </a:t>
            </a:r>
            <a:r>
              <a:rPr lang="en-US" dirty="0" err="1" smtClean="0"/>
              <a:t>lugar</a:t>
            </a:r>
            <a:endParaRPr lang="en-US" dirty="0" smtClean="0"/>
          </a:p>
          <a:p>
            <a:endParaRPr lang="en-US" dirty="0"/>
          </a:p>
        </p:txBody>
      </p:sp>
    </p:spTree>
    <p:extLst>
      <p:ext uri="{BB962C8B-B14F-4D97-AF65-F5344CB8AC3E}">
        <p14:creationId xmlns:p14="http://schemas.microsoft.com/office/powerpoint/2010/main" val="14552438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Vocabulario</a:t>
            </a:r>
            <a:r>
              <a:rPr lang="en-US" dirty="0" smtClean="0"/>
              <a:t> #2</a:t>
            </a:r>
            <a:endParaRPr lang="en-US" dirty="0"/>
          </a:p>
        </p:txBody>
      </p:sp>
      <p:sp>
        <p:nvSpPr>
          <p:cNvPr id="3" name="Content Placeholder 2"/>
          <p:cNvSpPr>
            <a:spLocks noGrp="1"/>
          </p:cNvSpPr>
          <p:nvPr>
            <p:ph idx="1"/>
          </p:nvPr>
        </p:nvSpPr>
        <p:spPr/>
        <p:txBody>
          <a:bodyPr>
            <a:normAutofit/>
          </a:bodyPr>
          <a:lstStyle/>
          <a:p>
            <a:pPr fontAlgn="ctr"/>
            <a:r>
              <a:rPr lang="es-MX" sz="3200" dirty="0"/>
              <a:t>Escoge a tu gusto</a:t>
            </a:r>
            <a:endParaRPr lang="en-US" sz="3200" dirty="0"/>
          </a:p>
          <a:p>
            <a:pPr fontAlgn="ctr"/>
            <a:r>
              <a:rPr lang="es-MX" sz="3200" dirty="0"/>
              <a:t>Iba a ser monja</a:t>
            </a:r>
            <a:endParaRPr lang="en-US" sz="3200" dirty="0"/>
          </a:p>
          <a:p>
            <a:pPr fontAlgn="ctr"/>
            <a:r>
              <a:rPr lang="es-ES" sz="3200" dirty="0"/>
              <a:t>La aguija en su </a:t>
            </a:r>
            <a:r>
              <a:rPr lang="es-ES" sz="3200" dirty="0" err="1"/>
              <a:t>campanál</a:t>
            </a:r>
            <a:endParaRPr lang="en-US" sz="3200" dirty="0"/>
          </a:p>
          <a:p>
            <a:pPr fontAlgn="ctr"/>
            <a:r>
              <a:rPr lang="es-ES" sz="3200" dirty="0"/>
              <a:t>La aguja en su </a:t>
            </a:r>
            <a:r>
              <a:rPr lang="es-ES" sz="3200" dirty="0" err="1"/>
              <a:t>canebá</a:t>
            </a:r>
            <a:endParaRPr lang="en-US" sz="3200" dirty="0"/>
          </a:p>
          <a:p>
            <a:pPr fontAlgn="ctr"/>
            <a:r>
              <a:rPr lang="es-ES" sz="3200" dirty="0"/>
              <a:t>La aguja en su mismo lugar</a:t>
            </a:r>
            <a:endParaRPr lang="en-US" sz="3200" dirty="0"/>
          </a:p>
          <a:p>
            <a:pPr fontAlgn="ctr"/>
            <a:r>
              <a:rPr lang="es-MX" sz="3200" dirty="0"/>
              <a:t>La blanquita</a:t>
            </a:r>
            <a:endParaRPr lang="en-US" sz="3200" dirty="0"/>
          </a:p>
          <a:p>
            <a:pPr fontAlgn="ctr"/>
            <a:r>
              <a:rPr lang="es-MX" sz="3200" dirty="0"/>
              <a:t>La dulce </a:t>
            </a:r>
            <a:r>
              <a:rPr lang="es-MX" sz="3200" dirty="0" smtClean="0"/>
              <a:t>doncella</a:t>
            </a:r>
            <a:endParaRPr lang="en-US" sz="32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87885" y="2864303"/>
            <a:ext cx="2205541" cy="1654156"/>
          </a:xfrm>
          <a:prstGeom prst="rect">
            <a:avLst/>
          </a:prstGeom>
        </p:spPr>
      </p:pic>
    </p:spTree>
    <p:extLst>
      <p:ext uri="{BB962C8B-B14F-4D97-AF65-F5344CB8AC3E}">
        <p14:creationId xmlns:p14="http://schemas.microsoft.com/office/powerpoint/2010/main" val="13463273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Vocabulario</a:t>
            </a:r>
            <a:r>
              <a:rPr lang="en-US" dirty="0" smtClean="0"/>
              <a:t> #3</a:t>
            </a:r>
            <a:endParaRPr lang="en-US" dirty="0"/>
          </a:p>
        </p:txBody>
      </p:sp>
      <p:sp>
        <p:nvSpPr>
          <p:cNvPr id="3" name="Content Placeholder 2"/>
          <p:cNvSpPr>
            <a:spLocks noGrp="1"/>
          </p:cNvSpPr>
          <p:nvPr>
            <p:ph idx="1"/>
          </p:nvPr>
        </p:nvSpPr>
        <p:spPr/>
        <p:txBody>
          <a:bodyPr/>
          <a:lstStyle/>
          <a:p>
            <a:pPr marL="457200" indent="-457200" fontAlgn="ctr"/>
            <a:r>
              <a:rPr lang="es-MX" u="none" strike="noStrike" dirty="0" smtClean="0">
                <a:effectLst/>
              </a:rPr>
              <a:t>La negrita</a:t>
            </a:r>
          </a:p>
          <a:p>
            <a:pPr marL="457200" indent="-457200" fontAlgn="ctr"/>
            <a:r>
              <a:rPr lang="es-MX" b="0" i="0" u="none" strike="noStrike" dirty="0" smtClean="0">
                <a:solidFill>
                  <a:srgbClr val="000000"/>
                </a:solidFill>
                <a:effectLst/>
                <a:latin typeface="Calibri" panose="020F0502020204030204" pitchFamily="34" charset="0"/>
              </a:rPr>
              <a:t>La viudita</a:t>
            </a:r>
          </a:p>
          <a:p>
            <a:pPr marL="457200" indent="-457200" fontAlgn="ctr"/>
            <a:r>
              <a:rPr lang="es-MX" b="0" i="0" u="none" strike="noStrike" dirty="0" smtClean="0">
                <a:solidFill>
                  <a:srgbClr val="000000"/>
                </a:solidFill>
                <a:effectLst/>
                <a:latin typeface="Calibri" panose="020F0502020204030204" pitchFamily="34" charset="0"/>
              </a:rPr>
              <a:t>Le</a:t>
            </a:r>
            <a:r>
              <a:rPr lang="es-MX" b="0" i="0" u="none" strike="noStrike" baseline="0" dirty="0" smtClean="0">
                <a:solidFill>
                  <a:srgbClr val="000000"/>
                </a:solidFill>
                <a:effectLst/>
                <a:latin typeface="Calibri" panose="020F0502020204030204" pitchFamily="34" charset="0"/>
              </a:rPr>
              <a:t> saco la leva al </a:t>
            </a:r>
            <a:r>
              <a:rPr lang="it-IT" u="none" strike="noStrike" dirty="0" smtClean="0">
                <a:effectLst/>
              </a:rPr>
              <a:t>sacristán</a:t>
            </a:r>
          </a:p>
          <a:p>
            <a:pPr marL="457200" indent="-457200" fontAlgn="ctr"/>
            <a:r>
              <a:rPr lang="it-IT" b="0" i="0" u="none" strike="noStrike" dirty="0" smtClean="0">
                <a:solidFill>
                  <a:srgbClr val="000000"/>
                </a:solidFill>
                <a:effectLst/>
                <a:latin typeface="Calibri" panose="020F0502020204030204" pitchFamily="34" charset="0"/>
              </a:rPr>
              <a:t>Media para un general</a:t>
            </a:r>
          </a:p>
          <a:p>
            <a:pPr marL="457200" indent="-457200" fontAlgn="ctr"/>
            <a:r>
              <a:rPr lang="it-IT" b="0" i="0" u="none" strike="noStrike" dirty="0" smtClean="0">
                <a:solidFill>
                  <a:srgbClr val="000000"/>
                </a:solidFill>
                <a:effectLst/>
                <a:latin typeface="Calibri" panose="020F0502020204030204" pitchFamily="34" charset="0"/>
              </a:rPr>
              <a:t>Que</a:t>
            </a:r>
            <a:r>
              <a:rPr lang="it-IT" b="0" i="0" u="none" strike="noStrike" baseline="0" dirty="0" smtClean="0">
                <a:solidFill>
                  <a:srgbClr val="000000"/>
                </a:solidFill>
                <a:effectLst/>
                <a:latin typeface="Calibri" panose="020F0502020204030204" pitchFamily="34" charset="0"/>
              </a:rPr>
              <a:t> palos me dio</a:t>
            </a:r>
          </a:p>
          <a:p>
            <a:pPr marL="457200" indent="-457200" fontAlgn="ctr"/>
            <a:r>
              <a:rPr lang="it-IT" b="0" i="0" u="none" strike="noStrike" baseline="0" dirty="0" smtClean="0">
                <a:solidFill>
                  <a:srgbClr val="000000"/>
                </a:solidFill>
                <a:effectLst/>
                <a:latin typeface="Calibri" panose="020F0502020204030204" pitchFamily="34" charset="0"/>
              </a:rPr>
              <a:t>Que ponga la mesa</a:t>
            </a:r>
          </a:p>
          <a:p>
            <a:pPr marL="457200" indent="-457200" fontAlgn="ctr"/>
            <a:r>
              <a:rPr lang="it-IT" b="0" i="0" u="none" strike="noStrike" baseline="0" dirty="0" smtClean="0">
                <a:solidFill>
                  <a:srgbClr val="000000"/>
                </a:solidFill>
                <a:effectLst/>
                <a:latin typeface="Calibri" panose="020F0502020204030204" pitchFamily="34" charset="0"/>
              </a:rPr>
              <a:t>Que sepa abrir la puerta</a:t>
            </a:r>
            <a:endParaRPr lang="es-MX" b="0" i="0" u="none" strike="noStrike" dirty="0" smtClean="0">
              <a:solidFill>
                <a:srgbClr val="000000"/>
              </a:solidFill>
              <a:effectLst/>
              <a:latin typeface="Calibri" panose="020F0502020204030204" pitchFamily="34" charset="0"/>
            </a:endParaRPr>
          </a:p>
          <a:p>
            <a:pPr marL="0" indent="0">
              <a:buNone/>
            </a:pPr>
            <a:endParaRPr lang="en-US" dirty="0"/>
          </a:p>
        </p:txBody>
      </p:sp>
    </p:spTree>
    <p:extLst>
      <p:ext uri="{BB962C8B-B14F-4D97-AF65-F5344CB8AC3E}">
        <p14:creationId xmlns:p14="http://schemas.microsoft.com/office/powerpoint/2010/main" val="37332140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Vocabulario</a:t>
            </a:r>
            <a:r>
              <a:rPr lang="en-US" dirty="0" smtClean="0"/>
              <a:t> #4</a:t>
            </a:r>
            <a:endParaRPr lang="en-US" dirty="0"/>
          </a:p>
        </p:txBody>
      </p:sp>
      <p:sp>
        <p:nvSpPr>
          <p:cNvPr id="3" name="Content Placeholder 2"/>
          <p:cNvSpPr>
            <a:spLocks noGrp="1"/>
          </p:cNvSpPr>
          <p:nvPr>
            <p:ph idx="1"/>
          </p:nvPr>
        </p:nvSpPr>
        <p:spPr/>
        <p:txBody>
          <a:bodyPr>
            <a:normAutofit lnSpcReduction="10000"/>
          </a:bodyPr>
          <a:lstStyle/>
          <a:p>
            <a:pPr fontAlgn="ctr"/>
            <a:r>
              <a:rPr lang="es-MX" sz="3200" dirty="0"/>
              <a:t>Que sepa bailar</a:t>
            </a:r>
            <a:endParaRPr lang="en-US" sz="3200" dirty="0"/>
          </a:p>
          <a:p>
            <a:pPr fontAlgn="ctr"/>
            <a:r>
              <a:rPr lang="es-MX" sz="3200" dirty="0"/>
              <a:t>Que sepa bordar</a:t>
            </a:r>
            <a:endParaRPr lang="en-US" sz="3200" dirty="0"/>
          </a:p>
          <a:p>
            <a:pPr fontAlgn="ctr"/>
            <a:r>
              <a:rPr lang="es-MX" sz="3200" dirty="0"/>
              <a:t>Que sepa coser</a:t>
            </a:r>
            <a:endParaRPr lang="en-US" sz="3200" dirty="0"/>
          </a:p>
          <a:p>
            <a:pPr fontAlgn="ctr"/>
            <a:r>
              <a:rPr lang="es-MX" sz="3200" dirty="0"/>
              <a:t>Que sepa planchar</a:t>
            </a:r>
            <a:endParaRPr lang="en-US" sz="3200" dirty="0"/>
          </a:p>
          <a:p>
            <a:pPr fontAlgn="ctr"/>
            <a:r>
              <a:rPr lang="es-MX" sz="3200" dirty="0"/>
              <a:t>Se hecha a llorar</a:t>
            </a:r>
            <a:endParaRPr lang="en-US" sz="3200" dirty="0"/>
          </a:p>
          <a:p>
            <a:pPr fontAlgn="ctr"/>
            <a:r>
              <a:rPr lang="es-MX" sz="3200" dirty="0"/>
              <a:t>Sopita de pan</a:t>
            </a:r>
            <a:endParaRPr lang="en-US" sz="3200" dirty="0"/>
          </a:p>
          <a:p>
            <a:pPr fontAlgn="ctr"/>
            <a:r>
              <a:rPr lang="es-MX" sz="3200" dirty="0"/>
              <a:t>Un pañuelito</a:t>
            </a:r>
            <a:endParaRPr lang="en-US" sz="3200" dirty="0"/>
          </a:p>
          <a:p>
            <a:pPr fontAlgn="ctr"/>
            <a:r>
              <a:rPr lang="es-MX" sz="3200" dirty="0"/>
              <a:t>Una mocita</a:t>
            </a:r>
            <a:endParaRPr lang="en-US" sz="3200" dirty="0"/>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18231" y="2096943"/>
            <a:ext cx="1841500" cy="135255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32800" y="2402987"/>
            <a:ext cx="1828800" cy="182880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67366" y="1259809"/>
            <a:ext cx="1827886" cy="996696"/>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51704" y="4075813"/>
            <a:ext cx="1622146" cy="1815998"/>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71700" y="368399"/>
            <a:ext cx="1468526" cy="1592885"/>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49920" y="4378269"/>
            <a:ext cx="2194560" cy="2194560"/>
          </a:xfrm>
          <a:prstGeom prst="rect">
            <a:avLst/>
          </a:prstGeom>
        </p:spPr>
      </p:pic>
    </p:spTree>
    <p:extLst>
      <p:ext uri="{BB962C8B-B14F-4D97-AF65-F5344CB8AC3E}">
        <p14:creationId xmlns:p14="http://schemas.microsoft.com/office/powerpoint/2010/main" val="42510342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4055110303"/>
              </p:ext>
            </p:extLst>
          </p:nvPr>
        </p:nvGraphicFramePr>
        <p:xfrm>
          <a:off x="932685" y="333670"/>
          <a:ext cx="10003538" cy="5860752"/>
        </p:xfrm>
        <a:graphic>
          <a:graphicData uri="http://schemas.openxmlformats.org/drawingml/2006/table">
            <a:tbl>
              <a:tblPr firstRow="1" firstCol="1" bandRow="1">
                <a:tableStyleId>{5C22544A-7EE6-4342-B048-85BDC9FD1C3A}</a:tableStyleId>
              </a:tblPr>
              <a:tblGrid>
                <a:gridCol w="671616"/>
                <a:gridCol w="1001922"/>
                <a:gridCol w="769203"/>
                <a:gridCol w="922254"/>
                <a:gridCol w="1478549"/>
                <a:gridCol w="752587"/>
                <a:gridCol w="1124712"/>
                <a:gridCol w="3282695"/>
              </a:tblGrid>
              <a:tr h="1217982">
                <a:tc>
                  <a:txBody>
                    <a:bodyPr/>
                    <a:lstStyle/>
                    <a:p>
                      <a:pPr marL="0" marR="0">
                        <a:lnSpc>
                          <a:spcPct val="107000"/>
                        </a:lnSpc>
                        <a:spcBef>
                          <a:spcPts val="0"/>
                        </a:spcBef>
                        <a:spcAft>
                          <a:spcPts val="0"/>
                        </a:spcAft>
                      </a:pPr>
                      <a:r>
                        <a:rPr lang="es-MX" sz="1600" dirty="0" err="1" smtClean="0">
                          <a:effectLst/>
                        </a:rPr>
                        <a:t>Arróz</a:t>
                      </a:r>
                      <a:r>
                        <a:rPr lang="es-MX" sz="1600" dirty="0" smtClean="0">
                          <a:effectLst/>
                        </a:rPr>
                        <a:t> </a:t>
                      </a:r>
                      <a:r>
                        <a:rPr lang="es-MX" sz="1600" dirty="0">
                          <a:effectLst/>
                        </a:rPr>
                        <a:t>con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dirty="0">
                          <a:effectLst/>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dirty="0">
                          <a:effectLst/>
                        </a:rPr>
                        <a:t>Me quiero casar.   Con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dirty="0">
                          <a:effectLst/>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dirty="0">
                          <a:effectLst/>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dirty="0">
                          <a:effectLst/>
                        </a:rPr>
                        <a:t>Que sepa</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a:effectLst/>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dirty="0" smtClean="0">
                          <a:effectLst/>
                        </a:rPr>
                        <a:t>Que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217982">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es-MX" sz="1600" dirty="0">
                          <a:effectLst/>
                        </a:rPr>
                        <a:t> </a:t>
                      </a:r>
                      <a:r>
                        <a:rPr lang="es-MX" sz="1600" dirty="0" err="1" smtClean="0">
                          <a:effectLst/>
                        </a:rPr>
                        <a:t>Arróz</a:t>
                      </a:r>
                      <a:r>
                        <a:rPr lang="es-MX" sz="1600" dirty="0" smtClean="0">
                          <a:effectLst/>
                        </a:rPr>
                        <a:t> con</a:t>
                      </a:r>
                      <a:endParaRPr lang="en-US"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dirty="0" smtClean="0">
                          <a:effectLst/>
                        </a:rPr>
                        <a:t>leche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dirty="0">
                          <a:effectLst/>
                        </a:rPr>
                        <a:t>Se quiere </a:t>
                      </a:r>
                      <a:r>
                        <a:rPr lang="es-MX" sz="1600" dirty="0" smtClean="0">
                          <a:effectLst/>
                        </a:rPr>
                        <a:t>casar. Con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a:effectLst/>
                        </a:rPr>
                        <a:t>Una ninita</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dirty="0">
                          <a:effectLst/>
                        </a:rPr>
                        <a:t>Del barrio oriental</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a:effectLst/>
                        </a:rPr>
                        <a:t>bailar</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dirty="0" smtClean="0">
                          <a:effectLst/>
                        </a:rPr>
                        <a:t>Sepa</a:t>
                      </a:r>
                      <a:r>
                        <a:rPr lang="es-MX" sz="1600" baseline="0" dirty="0" smtClean="0">
                          <a:effectLst/>
                        </a:rPr>
                        <a:t> h</a:t>
                      </a:r>
                      <a:r>
                        <a:rPr lang="es-MX" sz="1600" dirty="0" smtClean="0">
                          <a:effectLst/>
                        </a:rPr>
                        <a:t>acer </a:t>
                      </a:r>
                      <a:r>
                        <a:rPr lang="es-MX" sz="1600" dirty="0">
                          <a:effectLst/>
                        </a:rPr>
                        <a:t>medias para un general</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923772">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es-MX" sz="1600" dirty="0">
                          <a:effectLst/>
                        </a:rPr>
                        <a:t> </a:t>
                      </a:r>
                      <a:r>
                        <a:rPr lang="es-MX" sz="1600" dirty="0" err="1" smtClean="0">
                          <a:effectLst/>
                        </a:rPr>
                        <a:t>Arróz</a:t>
                      </a:r>
                      <a:r>
                        <a:rPr lang="es-MX" sz="1600" dirty="0" smtClean="0">
                          <a:effectLst/>
                        </a:rPr>
                        <a:t> con</a:t>
                      </a:r>
                      <a:endParaRPr lang="en-US"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a:effectLst/>
                        </a:rPr>
                        <a:t>coco</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dirty="0">
                          <a:effectLst/>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a:effectLst/>
                        </a:rPr>
                        <a:t>Una senorita</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a:effectLst/>
                        </a:rPr>
                        <a:t>De Portugal</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a:effectLst/>
                        </a:rPr>
                        <a:t>coser</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dirty="0" smtClean="0">
                          <a:effectLst/>
                        </a:rPr>
                        <a:t>Sepa</a:t>
                      </a:r>
                      <a:r>
                        <a:rPr lang="es-MX" sz="1600" baseline="0" dirty="0" smtClean="0">
                          <a:effectLst/>
                        </a:rPr>
                        <a:t> a</a:t>
                      </a:r>
                      <a:r>
                        <a:rPr lang="es-MX" sz="1600" dirty="0" smtClean="0">
                          <a:effectLst/>
                        </a:rPr>
                        <a:t>brir </a:t>
                      </a:r>
                      <a:r>
                        <a:rPr lang="es-MX" sz="1600" dirty="0">
                          <a:effectLst/>
                        </a:rPr>
                        <a:t>la puerta para ir a pasear</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910057">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es-MX" sz="1600" dirty="0">
                          <a:effectLst/>
                        </a:rPr>
                        <a:t> </a:t>
                      </a:r>
                      <a:r>
                        <a:rPr lang="es-MX" sz="1600" dirty="0" err="1" smtClean="0">
                          <a:effectLst/>
                        </a:rPr>
                        <a:t>Arróz</a:t>
                      </a:r>
                      <a:r>
                        <a:rPr lang="es-MX" sz="1600" dirty="0" smtClean="0">
                          <a:effectLst/>
                        </a:rPr>
                        <a:t> con</a:t>
                      </a:r>
                      <a:endParaRPr lang="en-US"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a:effectLst/>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dirty="0">
                          <a:effectLst/>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a:effectLst/>
                        </a:rPr>
                        <a:t>Una viudita</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a:effectLst/>
                        </a:rPr>
                        <a:t>De la capital</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a:effectLst/>
                        </a:rPr>
                        <a:t>bordar</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dirty="0" smtClean="0">
                          <a:effectLst/>
                        </a:rPr>
                        <a:t>Ponga </a:t>
                      </a:r>
                      <a:r>
                        <a:rPr lang="es-MX" sz="1600" dirty="0">
                          <a:effectLst/>
                        </a:rPr>
                        <a:t>la aguja en su mismo lugar</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615848">
                <a:tc>
                  <a:txBody>
                    <a:bodyPr/>
                    <a:lstStyle/>
                    <a:p>
                      <a:pPr marL="0" marR="0">
                        <a:lnSpc>
                          <a:spcPct val="107000"/>
                        </a:lnSpc>
                        <a:spcBef>
                          <a:spcPts val="0"/>
                        </a:spcBef>
                        <a:spcAft>
                          <a:spcPts val="0"/>
                        </a:spcAft>
                      </a:pPr>
                      <a:r>
                        <a:rPr lang="es-MX" sz="1600" dirty="0" err="1" smtClean="0">
                          <a:effectLst/>
                        </a:rPr>
                        <a:t>Arróz</a:t>
                      </a:r>
                      <a:r>
                        <a:rPr lang="es-MX" sz="1600" dirty="0" smtClean="0">
                          <a:effectLst/>
                        </a:rPr>
                        <a:t> con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a:effectLst/>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dirty="0">
                          <a:effectLst/>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a:effectLst/>
                        </a:rPr>
                        <a:t>Una mocita</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a:effectLst/>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a:effectLst/>
                        </a:rPr>
                        <a:t>planchar</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dirty="0" smtClean="0">
                          <a:effectLst/>
                        </a:rPr>
                        <a:t>Ponga la </a:t>
                      </a:r>
                      <a:r>
                        <a:rPr lang="es-MX" sz="1600" dirty="0">
                          <a:effectLst/>
                        </a:rPr>
                        <a:t>aguja en su </a:t>
                      </a:r>
                      <a:r>
                        <a:rPr lang="es-MX" sz="1600" dirty="0" err="1">
                          <a:effectLst/>
                        </a:rPr>
                        <a:t>canebá</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615848">
                <a:tc>
                  <a:txBody>
                    <a:bodyPr/>
                    <a:lstStyle/>
                    <a:p>
                      <a:pPr marL="0" marR="0">
                        <a:lnSpc>
                          <a:spcPct val="107000"/>
                        </a:lnSpc>
                        <a:spcBef>
                          <a:spcPts val="0"/>
                        </a:spcBef>
                        <a:spcAft>
                          <a:spcPts val="0"/>
                        </a:spcAft>
                      </a:pPr>
                      <a:r>
                        <a:rPr lang="es-MX" sz="1600" dirty="0">
                          <a:effectLst/>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a:effectLst/>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dirty="0">
                          <a:effectLst/>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a:effectLst/>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a:effectLst/>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a:effectLst/>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dirty="0" smtClean="0">
                          <a:effectLst/>
                        </a:rPr>
                        <a:t>Ponga su </a:t>
                      </a:r>
                      <a:r>
                        <a:rPr lang="es-MX" sz="1600" dirty="0">
                          <a:effectLst/>
                        </a:rPr>
                        <a:t>aguija en su </a:t>
                      </a:r>
                      <a:r>
                        <a:rPr lang="es-MX" sz="1600" dirty="0" err="1">
                          <a:effectLst/>
                        </a:rPr>
                        <a:t>campanál</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59263">
                <a:tc>
                  <a:txBody>
                    <a:bodyPr/>
                    <a:lstStyle/>
                    <a:p>
                      <a:pPr marL="0" marR="0">
                        <a:lnSpc>
                          <a:spcPct val="107000"/>
                        </a:lnSpc>
                        <a:spcBef>
                          <a:spcPts val="0"/>
                        </a:spcBef>
                        <a:spcAft>
                          <a:spcPts val="0"/>
                        </a:spcAft>
                      </a:pPr>
                      <a:r>
                        <a:rPr lang="es-MX" sz="1600">
                          <a:effectLst/>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a:effectLst/>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dirty="0">
                          <a:effectLst/>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a:effectLst/>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a:effectLst/>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a:effectLst/>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dirty="0" smtClean="0">
                          <a:effectLst/>
                        </a:rPr>
                        <a:t>Ponga la </a:t>
                      </a:r>
                      <a:r>
                        <a:rPr lang="es-MX" sz="1600" dirty="0">
                          <a:effectLst/>
                        </a:rPr>
                        <a:t>mesa en su santo lugar</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643201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Sinónimos</a:t>
            </a:r>
            <a:endParaRPr lang="en-US" dirty="0"/>
          </a:p>
        </p:txBody>
      </p:sp>
      <p:sp>
        <p:nvSpPr>
          <p:cNvPr id="3" name="Content Placeholder 2"/>
          <p:cNvSpPr>
            <a:spLocks noGrp="1"/>
          </p:cNvSpPr>
          <p:nvPr>
            <p:ph idx="1"/>
          </p:nvPr>
        </p:nvSpPr>
        <p:spPr/>
        <p:txBody>
          <a:bodyPr/>
          <a:lstStyle/>
          <a:p>
            <a:r>
              <a:rPr lang="en-US" dirty="0" err="1" smtClean="0"/>
              <a:t>Aguja</a:t>
            </a:r>
            <a:r>
              <a:rPr lang="en-US" dirty="0" smtClean="0"/>
              <a:t> = </a:t>
            </a:r>
            <a:r>
              <a:rPr lang="en-US" dirty="0" err="1" smtClean="0"/>
              <a:t>abuja</a:t>
            </a:r>
            <a:r>
              <a:rPr lang="en-US" dirty="0" smtClean="0"/>
              <a:t> = </a:t>
            </a:r>
            <a:r>
              <a:rPr lang="en-US" dirty="0" err="1" smtClean="0"/>
              <a:t>alfiler</a:t>
            </a:r>
            <a:r>
              <a:rPr lang="en-US" dirty="0" smtClean="0"/>
              <a:t> = </a:t>
            </a:r>
            <a:r>
              <a:rPr lang="en-US" dirty="0" err="1" smtClean="0"/>
              <a:t>aguijón</a:t>
            </a:r>
            <a:endParaRPr lang="en-US" dirty="0" smtClean="0"/>
          </a:p>
          <a:p>
            <a:r>
              <a:rPr lang="en-US" dirty="0" err="1" smtClean="0"/>
              <a:t>Cabená</a:t>
            </a:r>
            <a:r>
              <a:rPr lang="en-US" dirty="0" smtClean="0"/>
              <a:t> = </a:t>
            </a:r>
            <a:r>
              <a:rPr lang="en-US" dirty="0" err="1" smtClean="0"/>
              <a:t>lona</a:t>
            </a:r>
            <a:r>
              <a:rPr lang="en-US" dirty="0" smtClean="0"/>
              <a:t> = </a:t>
            </a:r>
            <a:r>
              <a:rPr lang="en-US" dirty="0" err="1" smtClean="0"/>
              <a:t>canevá</a:t>
            </a:r>
            <a:endParaRPr lang="en-US" dirty="0" smtClean="0"/>
          </a:p>
          <a:p>
            <a:r>
              <a:rPr lang="en-US" dirty="0" err="1" smtClean="0"/>
              <a:t>Cura</a:t>
            </a:r>
            <a:r>
              <a:rPr lang="en-US" dirty="0" smtClean="0"/>
              <a:t> = </a:t>
            </a:r>
            <a:r>
              <a:rPr lang="en-US" dirty="0" err="1" smtClean="0"/>
              <a:t>sacerdote</a:t>
            </a:r>
            <a:r>
              <a:rPr lang="en-US" dirty="0" smtClean="0"/>
              <a:t> = </a:t>
            </a:r>
            <a:r>
              <a:rPr lang="en-US" dirty="0" err="1" smtClean="0"/>
              <a:t>clérigo</a:t>
            </a:r>
            <a:r>
              <a:rPr lang="en-US" dirty="0" smtClean="0"/>
              <a:t> = padre</a:t>
            </a:r>
          </a:p>
          <a:p>
            <a:r>
              <a:rPr lang="en-US" dirty="0" err="1" smtClean="0"/>
              <a:t>Mozo</a:t>
            </a:r>
            <a:r>
              <a:rPr lang="en-US" dirty="0" smtClean="0"/>
              <a:t> = </a:t>
            </a:r>
            <a:r>
              <a:rPr lang="en-US" dirty="0" err="1" smtClean="0"/>
              <a:t>joven</a:t>
            </a:r>
            <a:r>
              <a:rPr lang="en-US" dirty="0" smtClean="0"/>
              <a:t> = </a:t>
            </a:r>
            <a:r>
              <a:rPr lang="en-US" dirty="0" err="1" smtClean="0"/>
              <a:t>muchacho</a:t>
            </a:r>
            <a:r>
              <a:rPr lang="en-US" dirty="0" smtClean="0"/>
              <a:t> = </a:t>
            </a:r>
            <a:r>
              <a:rPr lang="en-US" dirty="0" err="1" smtClean="0"/>
              <a:t>zagal</a:t>
            </a:r>
            <a:r>
              <a:rPr lang="en-US" dirty="0"/>
              <a:t> </a:t>
            </a:r>
            <a:r>
              <a:rPr lang="en-US" dirty="0" smtClean="0"/>
              <a:t>= </a:t>
            </a:r>
            <a:r>
              <a:rPr lang="en-US" dirty="0" err="1" smtClean="0"/>
              <a:t>mancebo</a:t>
            </a:r>
            <a:r>
              <a:rPr lang="en-US" dirty="0" smtClean="0"/>
              <a:t> = </a:t>
            </a:r>
            <a:r>
              <a:rPr lang="en-US" dirty="0" err="1" smtClean="0"/>
              <a:t>chico</a:t>
            </a:r>
            <a:r>
              <a:rPr lang="en-US" dirty="0" smtClean="0"/>
              <a:t> = </a:t>
            </a:r>
            <a:r>
              <a:rPr lang="en-US" dirty="0" err="1" smtClean="0"/>
              <a:t>adolescente</a:t>
            </a:r>
            <a:endParaRPr lang="en-US" dirty="0" smtClean="0"/>
          </a:p>
          <a:p>
            <a:r>
              <a:rPr lang="en-US" dirty="0" err="1" smtClean="0"/>
              <a:t>Paño</a:t>
            </a:r>
            <a:r>
              <a:rPr lang="en-US" dirty="0" smtClean="0"/>
              <a:t> = </a:t>
            </a:r>
            <a:r>
              <a:rPr lang="en-US" dirty="0" err="1" smtClean="0"/>
              <a:t>panuelito</a:t>
            </a:r>
            <a:r>
              <a:rPr lang="en-US" dirty="0" smtClean="0"/>
              <a:t> = </a:t>
            </a:r>
            <a:r>
              <a:rPr lang="en-US" dirty="0" err="1" smtClean="0"/>
              <a:t>moquero</a:t>
            </a:r>
            <a:r>
              <a:rPr lang="en-US" dirty="0" smtClean="0"/>
              <a:t> = </a:t>
            </a:r>
            <a:r>
              <a:rPr lang="en-US" dirty="0" err="1" smtClean="0"/>
              <a:t>sonador</a:t>
            </a:r>
            <a:endParaRPr lang="en-US" dirty="0" smtClean="0"/>
          </a:p>
          <a:p>
            <a:r>
              <a:rPr lang="en-US" dirty="0" smtClean="0"/>
              <a:t>Senorita = </a:t>
            </a:r>
            <a:r>
              <a:rPr lang="en-US" dirty="0" err="1" smtClean="0"/>
              <a:t>damisela</a:t>
            </a:r>
            <a:r>
              <a:rPr lang="en-US" dirty="0" smtClean="0"/>
              <a:t> = </a:t>
            </a:r>
            <a:r>
              <a:rPr lang="en-US" dirty="0" err="1" smtClean="0"/>
              <a:t>jovencita</a:t>
            </a:r>
            <a:r>
              <a:rPr lang="en-US" dirty="0" smtClean="0"/>
              <a:t> = </a:t>
            </a:r>
            <a:r>
              <a:rPr lang="en-US" dirty="0" err="1" smtClean="0"/>
              <a:t>muchacha</a:t>
            </a:r>
            <a:r>
              <a:rPr lang="en-US" dirty="0" smtClean="0"/>
              <a:t> = </a:t>
            </a:r>
            <a:r>
              <a:rPr lang="en-US" dirty="0" err="1" smtClean="0"/>
              <a:t>zagala</a:t>
            </a:r>
            <a:r>
              <a:rPr lang="en-US" dirty="0" smtClean="0"/>
              <a:t> = </a:t>
            </a:r>
            <a:r>
              <a:rPr lang="en-US" dirty="0" err="1" smtClean="0"/>
              <a:t>mocita</a:t>
            </a:r>
            <a:r>
              <a:rPr lang="en-US" dirty="0" smtClean="0"/>
              <a:t> =</a:t>
            </a:r>
            <a:r>
              <a:rPr lang="en-US" dirty="0" err="1" smtClean="0"/>
              <a:t>guajira</a:t>
            </a:r>
            <a:endParaRPr lang="en-US" dirty="0" smtClean="0"/>
          </a:p>
          <a:p>
            <a:r>
              <a:rPr lang="en-US" dirty="0" err="1" smtClean="0"/>
              <a:t>Viuda</a:t>
            </a:r>
            <a:r>
              <a:rPr lang="en-US" dirty="0" smtClean="0"/>
              <a:t> = </a:t>
            </a:r>
            <a:r>
              <a:rPr lang="en-US" dirty="0" err="1" smtClean="0"/>
              <a:t>enlutada</a:t>
            </a:r>
            <a:endParaRPr lang="en-US" dirty="0" smtClean="0"/>
          </a:p>
          <a:p>
            <a:endParaRPr lang="en-US" dirty="0"/>
          </a:p>
        </p:txBody>
      </p:sp>
    </p:spTree>
    <p:extLst>
      <p:ext uri="{BB962C8B-B14F-4D97-AF65-F5344CB8AC3E}">
        <p14:creationId xmlns:p14="http://schemas.microsoft.com/office/powerpoint/2010/main" val="135075431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txBody>
          <a:bodyPr/>
          <a:lstStyle/>
          <a:p>
            <a:r>
              <a:rPr lang="en-US" dirty="0" err="1" smtClean="0"/>
              <a:t>Powerpoint</a:t>
            </a:r>
            <a:endParaRPr lang="en-US" dirty="0" smtClean="0"/>
          </a:p>
          <a:p>
            <a:r>
              <a:rPr lang="en-US" dirty="0" smtClean="0"/>
              <a:t>Common core standards</a:t>
            </a:r>
          </a:p>
          <a:p>
            <a:r>
              <a:rPr lang="en-US" dirty="0" smtClean="0"/>
              <a:t>Online websites</a:t>
            </a:r>
          </a:p>
          <a:p>
            <a:endParaRPr lang="en-US" dirty="0"/>
          </a:p>
        </p:txBody>
      </p:sp>
    </p:spTree>
    <p:extLst>
      <p:ext uri="{BB962C8B-B14F-4D97-AF65-F5344CB8AC3E}">
        <p14:creationId xmlns:p14="http://schemas.microsoft.com/office/powerpoint/2010/main" val="27176241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YouTube Videos with </a:t>
            </a:r>
            <a:r>
              <a:rPr lang="en-US" dirty="0" err="1" smtClean="0"/>
              <a:t>Arróz</a:t>
            </a:r>
            <a:r>
              <a:rPr lang="en-US" dirty="0" smtClean="0"/>
              <a:t> con </a:t>
            </a:r>
            <a:r>
              <a:rPr lang="en-US" dirty="0" err="1" smtClean="0"/>
              <a:t>leche</a:t>
            </a:r>
            <a:endParaRPr lang="en-US" dirty="0"/>
          </a:p>
        </p:txBody>
      </p:sp>
      <p:sp>
        <p:nvSpPr>
          <p:cNvPr id="3" name="Content Placeholder 2"/>
          <p:cNvSpPr>
            <a:spLocks noGrp="1"/>
          </p:cNvSpPr>
          <p:nvPr>
            <p:ph idx="1"/>
          </p:nvPr>
        </p:nvSpPr>
        <p:spPr/>
        <p:txBody>
          <a:bodyPr>
            <a:normAutofit lnSpcReduction="10000"/>
          </a:bodyPr>
          <a:lstStyle/>
          <a:p>
            <a:r>
              <a:rPr lang="en-US" dirty="0" err="1" smtClean="0"/>
              <a:t>Arróz</a:t>
            </a:r>
            <a:r>
              <a:rPr lang="en-US" dirty="0" smtClean="0"/>
              <a:t> con </a:t>
            </a:r>
            <a:r>
              <a:rPr lang="en-US" dirty="0" err="1" smtClean="0"/>
              <a:t>Leche</a:t>
            </a:r>
            <a:r>
              <a:rPr lang="en-US" dirty="0" smtClean="0"/>
              <a:t> – </a:t>
            </a:r>
            <a:r>
              <a:rPr lang="en-US" dirty="0" err="1" smtClean="0"/>
              <a:t>Canciones</a:t>
            </a:r>
            <a:r>
              <a:rPr lang="en-US" dirty="0" smtClean="0"/>
              <a:t> </a:t>
            </a:r>
            <a:r>
              <a:rPr lang="en-US" dirty="0" err="1" smtClean="0"/>
              <a:t>Infantiles</a:t>
            </a:r>
            <a:r>
              <a:rPr lang="en-US" dirty="0" smtClean="0"/>
              <a:t> [El </a:t>
            </a:r>
            <a:r>
              <a:rPr lang="en-US" dirty="0" err="1" smtClean="0"/>
              <a:t>Reino</a:t>
            </a:r>
            <a:r>
              <a:rPr lang="en-US" dirty="0" smtClean="0"/>
              <a:t> </a:t>
            </a:r>
            <a:r>
              <a:rPr lang="en-US" dirty="0" err="1" smtClean="0"/>
              <a:t>Infantil</a:t>
            </a:r>
            <a:r>
              <a:rPr lang="en-US" dirty="0" smtClean="0"/>
              <a:t>] </a:t>
            </a:r>
            <a:r>
              <a:rPr lang="en-US" dirty="0" smtClean="0">
                <a:hlinkClick r:id="rId2"/>
              </a:rPr>
              <a:t>https://www.youtube.com/watch?v=LuH75Ir1rXc</a:t>
            </a:r>
            <a:endParaRPr lang="en-US" dirty="0" smtClean="0"/>
          </a:p>
          <a:p>
            <a:r>
              <a:rPr lang="en-US" dirty="0" smtClean="0"/>
              <a:t>ARROZ CON LECHE – </a:t>
            </a:r>
            <a:r>
              <a:rPr lang="en-US" dirty="0" err="1" smtClean="0"/>
              <a:t>Canciones</a:t>
            </a:r>
            <a:r>
              <a:rPr lang="en-US" dirty="0" smtClean="0"/>
              <a:t> </a:t>
            </a:r>
            <a:r>
              <a:rPr lang="en-US" dirty="0" err="1" smtClean="0"/>
              <a:t>infantiles</a:t>
            </a:r>
            <a:r>
              <a:rPr lang="en-US" dirty="0" smtClean="0"/>
              <a:t> [</a:t>
            </a:r>
            <a:r>
              <a:rPr lang="en-US" dirty="0" err="1" smtClean="0"/>
              <a:t>jorgeembon</a:t>
            </a:r>
            <a:r>
              <a:rPr lang="en-US" dirty="0" smtClean="0"/>
              <a:t>] </a:t>
            </a:r>
            <a:r>
              <a:rPr lang="en-US" dirty="0" smtClean="0">
                <a:hlinkClick r:id="rId3"/>
              </a:rPr>
              <a:t>http://www.youtube.com/watch?v=vpgUCriIvLk</a:t>
            </a:r>
            <a:endParaRPr lang="en-US" dirty="0" smtClean="0"/>
          </a:p>
          <a:p>
            <a:r>
              <a:rPr lang="en-US" dirty="0" err="1" smtClean="0"/>
              <a:t>Arróz</a:t>
            </a:r>
            <a:r>
              <a:rPr lang="en-US" dirty="0" smtClean="0"/>
              <a:t> con </a:t>
            </a:r>
            <a:r>
              <a:rPr lang="en-US" dirty="0" err="1" smtClean="0"/>
              <a:t>Leche</a:t>
            </a:r>
            <a:r>
              <a:rPr lang="en-US" dirty="0" smtClean="0"/>
              <a:t> – </a:t>
            </a:r>
            <a:r>
              <a:rPr lang="en-US" dirty="0" err="1" smtClean="0"/>
              <a:t>Canciones</a:t>
            </a:r>
            <a:r>
              <a:rPr lang="en-US" dirty="0" smtClean="0"/>
              <a:t> </a:t>
            </a:r>
            <a:r>
              <a:rPr lang="en-US" dirty="0" err="1" smtClean="0"/>
              <a:t>Infantiles</a:t>
            </a:r>
            <a:r>
              <a:rPr lang="en-US" dirty="0" smtClean="0"/>
              <a:t> [</a:t>
            </a:r>
            <a:r>
              <a:rPr lang="en-US" dirty="0" err="1" smtClean="0"/>
              <a:t>MrLearnSpanish</a:t>
            </a:r>
            <a:r>
              <a:rPr lang="en-US" dirty="0" smtClean="0"/>
              <a:t>] </a:t>
            </a:r>
            <a:r>
              <a:rPr lang="en-US" dirty="0" smtClean="0">
                <a:hlinkClick r:id="rId4"/>
              </a:rPr>
              <a:t>http://www.youtube.com/watch?v=U4K-qKHwgGY</a:t>
            </a:r>
            <a:endParaRPr lang="en-US" dirty="0" smtClean="0"/>
          </a:p>
          <a:p>
            <a:r>
              <a:rPr lang="en-US" dirty="0" err="1" smtClean="0"/>
              <a:t>Arróz</a:t>
            </a:r>
            <a:r>
              <a:rPr lang="en-US" dirty="0" smtClean="0"/>
              <a:t> con </a:t>
            </a:r>
            <a:r>
              <a:rPr lang="en-US" dirty="0" err="1" smtClean="0"/>
              <a:t>Leche</a:t>
            </a:r>
            <a:r>
              <a:rPr lang="en-US" dirty="0" smtClean="0"/>
              <a:t> </a:t>
            </a:r>
            <a:r>
              <a:rPr lang="en-US" dirty="0" err="1" smtClean="0"/>
              <a:t>cancion</a:t>
            </a:r>
            <a:r>
              <a:rPr lang="en-US" dirty="0" smtClean="0"/>
              <a:t> Mexicana [</a:t>
            </a:r>
            <a:r>
              <a:rPr lang="en-US" dirty="0" err="1" smtClean="0"/>
              <a:t>Cinthya</a:t>
            </a:r>
            <a:r>
              <a:rPr lang="en-US" dirty="0" smtClean="0"/>
              <a:t> </a:t>
            </a:r>
            <a:r>
              <a:rPr lang="en-US" dirty="0" err="1" smtClean="0"/>
              <a:t>munoz</a:t>
            </a:r>
            <a:r>
              <a:rPr lang="en-US" dirty="0" smtClean="0"/>
              <a:t>] </a:t>
            </a:r>
            <a:r>
              <a:rPr lang="en-US" dirty="0" smtClean="0">
                <a:hlinkClick r:id="rId5"/>
              </a:rPr>
              <a:t>http://www.youtube.com/watch?v=9KOnTiNwuZs</a:t>
            </a:r>
            <a:endParaRPr lang="en-US" dirty="0" smtClean="0"/>
          </a:p>
          <a:p>
            <a:r>
              <a:rPr lang="en-US" dirty="0" err="1" smtClean="0"/>
              <a:t>Canciones</a:t>
            </a:r>
            <a:r>
              <a:rPr lang="en-US" dirty="0" smtClean="0"/>
              <a:t> </a:t>
            </a:r>
            <a:r>
              <a:rPr lang="en-US" dirty="0" err="1" smtClean="0"/>
              <a:t>infantiles</a:t>
            </a:r>
            <a:r>
              <a:rPr lang="en-US" dirty="0" smtClean="0"/>
              <a:t> – </a:t>
            </a:r>
            <a:r>
              <a:rPr lang="en-US" dirty="0" err="1" smtClean="0"/>
              <a:t>Arróz</a:t>
            </a:r>
            <a:r>
              <a:rPr lang="en-US" dirty="0" smtClean="0"/>
              <a:t> con </a:t>
            </a:r>
            <a:r>
              <a:rPr lang="en-US" dirty="0" err="1" smtClean="0"/>
              <a:t>leche</a:t>
            </a:r>
            <a:r>
              <a:rPr lang="en-US" dirty="0" smtClean="0"/>
              <a:t> [YA VIDEO </a:t>
            </a:r>
            <a:r>
              <a:rPr lang="en-US" dirty="0" err="1" smtClean="0"/>
              <a:t>SueNinosAngulo</a:t>
            </a:r>
            <a:r>
              <a:rPr lang="en-US" dirty="0" smtClean="0"/>
              <a:t>] </a:t>
            </a:r>
            <a:r>
              <a:rPr lang="en-US" dirty="0" smtClean="0">
                <a:hlinkClick r:id="rId6"/>
              </a:rPr>
              <a:t>https://www.youtube.com/watch?v=OhYdw0FaRPo</a:t>
            </a:r>
            <a:endParaRPr lang="en-US" dirty="0" smtClean="0"/>
          </a:p>
          <a:p>
            <a:endParaRPr lang="en-US" dirty="0"/>
          </a:p>
        </p:txBody>
      </p:sp>
    </p:spTree>
    <p:extLst>
      <p:ext uri="{BB962C8B-B14F-4D97-AF65-F5344CB8AC3E}">
        <p14:creationId xmlns:p14="http://schemas.microsoft.com/office/powerpoint/2010/main" val="161075596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Books with </a:t>
            </a:r>
            <a:r>
              <a:rPr lang="en-US" dirty="0" err="1" smtClean="0"/>
              <a:t>Arróz</a:t>
            </a:r>
            <a:r>
              <a:rPr lang="en-US" dirty="0" smtClean="0"/>
              <a:t> con </a:t>
            </a:r>
            <a:r>
              <a:rPr lang="en-US" dirty="0" err="1" smtClean="0"/>
              <a:t>leche</a:t>
            </a:r>
            <a:endParaRPr lang="en-US" dirty="0"/>
          </a:p>
        </p:txBody>
      </p:sp>
      <p:pic>
        <p:nvPicPr>
          <p:cNvPr id="5" name="Content Placeholder 4"/>
          <p:cNvPicPr>
            <a:picLocks noGrp="1" noChangeAspect="1"/>
          </p:cNvPicPr>
          <p:nvPr>
            <p:ph idx="1"/>
          </p:nvPr>
        </p:nvPicPr>
        <p:blipFill>
          <a:blip r:embed="rId2"/>
          <a:stretch>
            <a:fillRect/>
          </a:stretch>
        </p:blipFill>
        <p:spPr>
          <a:xfrm>
            <a:off x="987663" y="1825625"/>
            <a:ext cx="10216673" cy="4351338"/>
          </a:xfrm>
          <a:prstGeom prst="rect">
            <a:avLst/>
          </a:prstGeom>
        </p:spPr>
      </p:pic>
    </p:spTree>
    <p:extLst>
      <p:ext uri="{BB962C8B-B14F-4D97-AF65-F5344CB8AC3E}">
        <p14:creationId xmlns:p14="http://schemas.microsoft.com/office/powerpoint/2010/main" val="320516192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Recordings of </a:t>
            </a:r>
            <a:r>
              <a:rPr lang="en-US" dirty="0" err="1" smtClean="0"/>
              <a:t>Arróz</a:t>
            </a:r>
            <a:r>
              <a:rPr lang="en-US" dirty="0" smtClean="0"/>
              <a:t> con </a:t>
            </a:r>
            <a:r>
              <a:rPr lang="en-US" dirty="0" err="1" smtClean="0"/>
              <a:t>leche</a:t>
            </a:r>
            <a:r>
              <a:rPr lang="en-US" dirty="0" smtClean="0"/>
              <a:t> / La </a:t>
            </a:r>
            <a:r>
              <a:rPr lang="en-US" dirty="0" err="1" smtClean="0"/>
              <a:t>viudita</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hlinkClick r:id="rId2"/>
              </a:rPr>
              <a:t>ARROZ CON LECHE Las </a:t>
            </a:r>
            <a:r>
              <a:rPr lang="en-US" dirty="0" err="1" smtClean="0">
                <a:hlinkClick r:id="rId2"/>
              </a:rPr>
              <a:t>Tortuguitas</a:t>
            </a:r>
            <a:r>
              <a:rPr lang="en-US" dirty="0" smtClean="0">
                <a:hlinkClick r:id="rId2"/>
              </a:rPr>
              <a:t> 2006.</a:t>
            </a:r>
            <a:r>
              <a:rPr lang="en-US" dirty="0" smtClean="0"/>
              <a:t> </a:t>
            </a:r>
            <a:r>
              <a:rPr lang="en-US" dirty="0" err="1" smtClean="0"/>
              <a:t>Arróz</a:t>
            </a:r>
            <a:r>
              <a:rPr lang="en-US" dirty="0" smtClean="0"/>
              <a:t> con </a:t>
            </a:r>
            <a:r>
              <a:rPr lang="en-US" dirty="0" err="1" smtClean="0"/>
              <a:t>leche</a:t>
            </a:r>
            <a:r>
              <a:rPr lang="en-US" dirty="0" smtClean="0"/>
              <a:t>. Flute, keyboard, &amp; female voice.  [</a:t>
            </a:r>
            <a:r>
              <a:rPr lang="en-US" dirty="0" err="1" smtClean="0"/>
              <a:t>Lulluby</a:t>
            </a:r>
            <a:r>
              <a:rPr lang="en-US" dirty="0" smtClean="0"/>
              <a:t>[</a:t>
            </a:r>
          </a:p>
          <a:p>
            <a:r>
              <a:rPr lang="en-US" dirty="0" smtClean="0">
                <a:hlinkClick r:id="rId3"/>
              </a:rPr>
              <a:t>CANTOS Y CUENTOS INFANTILES. VOL 5 2008</a:t>
            </a:r>
            <a:r>
              <a:rPr lang="en-US" dirty="0" smtClean="0"/>
              <a:t>.  </a:t>
            </a:r>
            <a:r>
              <a:rPr lang="en-US" dirty="0" err="1" smtClean="0"/>
              <a:t>Arróz</a:t>
            </a:r>
            <a:r>
              <a:rPr lang="en-US" dirty="0" smtClean="0"/>
              <a:t> con </a:t>
            </a:r>
            <a:r>
              <a:rPr lang="en-US" dirty="0" err="1" smtClean="0"/>
              <a:t>leche</a:t>
            </a:r>
            <a:r>
              <a:rPr lang="en-US" dirty="0" smtClean="0"/>
              <a:t>. Piano, two voices.  [</a:t>
            </a:r>
            <a:r>
              <a:rPr lang="en-US" dirty="0" err="1" smtClean="0"/>
              <a:t>Vals</a:t>
            </a:r>
            <a:r>
              <a:rPr lang="en-US" dirty="0"/>
              <a:t>]</a:t>
            </a:r>
            <a:endParaRPr lang="en-US" dirty="0" smtClean="0"/>
          </a:p>
          <a:p>
            <a:r>
              <a:rPr lang="en-US" dirty="0" smtClean="0">
                <a:hlinkClick r:id="rId4"/>
              </a:rPr>
              <a:t>LA PAJARA PINTA Y EL PERRITO MUSICAL VOL 1 y 2, 2010.   </a:t>
            </a:r>
            <a:r>
              <a:rPr lang="en-US" dirty="0" err="1" smtClean="0"/>
              <a:t>Arróz</a:t>
            </a:r>
            <a:r>
              <a:rPr lang="en-US" dirty="0" smtClean="0"/>
              <a:t> con </a:t>
            </a:r>
            <a:r>
              <a:rPr lang="en-US" dirty="0" err="1" smtClean="0"/>
              <a:t>leche</a:t>
            </a:r>
            <a:r>
              <a:rPr lang="en-US" dirty="0" smtClean="0"/>
              <a:t>. Female voice, keyboards, percussion, bass</a:t>
            </a:r>
          </a:p>
          <a:p>
            <a:r>
              <a:rPr lang="en-US" dirty="0" smtClean="0">
                <a:hlinkClick r:id="rId5"/>
              </a:rPr>
              <a:t>LOS HERMANOS RINCON Y LA PAJARA PINTA 2006</a:t>
            </a:r>
            <a:r>
              <a:rPr lang="en-US" dirty="0" smtClean="0"/>
              <a:t>. La </a:t>
            </a:r>
            <a:r>
              <a:rPr lang="en-US" dirty="0" err="1" smtClean="0"/>
              <a:t>Viudita</a:t>
            </a:r>
            <a:r>
              <a:rPr lang="en-US" dirty="0" smtClean="0"/>
              <a:t> de Santa Isabel.  Children’s voices, guitar, flute, </a:t>
            </a:r>
            <a:r>
              <a:rPr lang="en-US" dirty="0" err="1" smtClean="0"/>
              <a:t>tambor</a:t>
            </a:r>
            <a:r>
              <a:rPr lang="en-US" dirty="0" smtClean="0"/>
              <a:t> y </a:t>
            </a:r>
            <a:r>
              <a:rPr lang="en-US" dirty="0" err="1" smtClean="0"/>
              <a:t>palos</a:t>
            </a:r>
            <a:r>
              <a:rPr lang="en-US" dirty="0" smtClean="0"/>
              <a:t>. [</a:t>
            </a:r>
            <a:r>
              <a:rPr lang="en-US" dirty="0" err="1" smtClean="0"/>
              <a:t>Vals</a:t>
            </a:r>
            <a:r>
              <a:rPr lang="en-US" dirty="0" smtClean="0"/>
              <a:t>]</a:t>
            </a:r>
          </a:p>
          <a:p>
            <a:r>
              <a:rPr lang="en-US" dirty="0" smtClean="0">
                <a:hlinkClick r:id="rId6"/>
              </a:rPr>
              <a:t>LOS CANTOS QUE CANTAMOS Hernan </a:t>
            </a:r>
            <a:r>
              <a:rPr lang="en-US" dirty="0" err="1" smtClean="0">
                <a:hlinkClick r:id="rId6"/>
              </a:rPr>
              <a:t>Gamboa</a:t>
            </a:r>
            <a:r>
              <a:rPr lang="en-US" dirty="0" smtClean="0">
                <a:hlinkClick r:id="rId6"/>
              </a:rPr>
              <a:t> </a:t>
            </a:r>
            <a:r>
              <a:rPr lang="en-US" dirty="0" smtClean="0"/>
              <a:t>2008.  </a:t>
            </a:r>
            <a:r>
              <a:rPr lang="en-US" dirty="0" err="1" smtClean="0"/>
              <a:t>Arróz</a:t>
            </a:r>
            <a:r>
              <a:rPr lang="en-US" dirty="0" smtClean="0"/>
              <a:t> con </a:t>
            </a:r>
            <a:r>
              <a:rPr lang="en-US" dirty="0" err="1" smtClean="0"/>
              <a:t>leche</a:t>
            </a:r>
            <a:r>
              <a:rPr lang="en-US" dirty="0" smtClean="0"/>
              <a:t>. Classical guitar, flute, &amp; male voice. [fast 2/4][</a:t>
            </a:r>
          </a:p>
          <a:p>
            <a:r>
              <a:rPr lang="en-US" dirty="0" smtClean="0">
                <a:hlinkClick r:id="rId7"/>
              </a:rPr>
              <a:t>RONDAS INFANTILES VOL II </a:t>
            </a:r>
            <a:r>
              <a:rPr lang="en-US" dirty="0" smtClean="0"/>
              <a:t>Irma Alvarez 2010. La </a:t>
            </a:r>
            <a:r>
              <a:rPr lang="en-US" dirty="0" err="1" smtClean="0"/>
              <a:t>viudita</a:t>
            </a:r>
            <a:r>
              <a:rPr lang="en-US" dirty="0" smtClean="0"/>
              <a:t>. Children’ voices, Female voice, , woodblock, bass, keyboards, timbales. [Merengue]</a:t>
            </a:r>
          </a:p>
          <a:p>
            <a:r>
              <a:rPr lang="en-US" dirty="0" smtClean="0">
                <a:hlinkClick r:id="rId8"/>
              </a:rPr>
              <a:t>THE BEST OF STANLEY A LUCERO</a:t>
            </a:r>
            <a:r>
              <a:rPr lang="en-US" dirty="0" smtClean="0"/>
              <a:t>.  </a:t>
            </a:r>
            <a:r>
              <a:rPr lang="en-US" dirty="0" err="1" smtClean="0"/>
              <a:t>Arróz</a:t>
            </a:r>
            <a:r>
              <a:rPr lang="en-US" dirty="0" smtClean="0"/>
              <a:t> con </a:t>
            </a:r>
            <a:r>
              <a:rPr lang="en-US" dirty="0" err="1" smtClean="0"/>
              <a:t>leche</a:t>
            </a:r>
            <a:r>
              <a:rPr lang="en-US" dirty="0" smtClean="0"/>
              <a:t> &amp; La </a:t>
            </a:r>
            <a:r>
              <a:rPr lang="en-US" dirty="0" err="1" smtClean="0"/>
              <a:t>viudita</a:t>
            </a:r>
            <a:r>
              <a:rPr lang="en-US" dirty="0" smtClean="0"/>
              <a:t>. Guitar and male voice. [</a:t>
            </a:r>
            <a:r>
              <a:rPr lang="en-US" dirty="0" err="1" smtClean="0"/>
              <a:t>Vals</a:t>
            </a:r>
            <a:r>
              <a:rPr lang="en-US" dirty="0" smtClean="0"/>
              <a:t>]</a:t>
            </a:r>
          </a:p>
          <a:p>
            <a:r>
              <a:rPr lang="en-US" dirty="0" smtClean="0">
                <a:hlinkClick r:id="rId9"/>
              </a:rPr>
              <a:t>20 CANCIONES JUVENILE TRADICIONALES VOL 1 </a:t>
            </a:r>
            <a:r>
              <a:rPr lang="en-US" dirty="0" err="1" smtClean="0"/>
              <a:t>Orquesta</a:t>
            </a:r>
            <a:r>
              <a:rPr lang="en-US" dirty="0" smtClean="0"/>
              <a:t> </a:t>
            </a:r>
            <a:r>
              <a:rPr lang="en-US" dirty="0" err="1" smtClean="0"/>
              <a:t>Internacional</a:t>
            </a:r>
            <a:r>
              <a:rPr lang="en-US" dirty="0" smtClean="0"/>
              <a:t> de </a:t>
            </a:r>
            <a:r>
              <a:rPr lang="en-US" dirty="0" err="1" smtClean="0"/>
              <a:t>ninos</a:t>
            </a:r>
            <a:r>
              <a:rPr lang="en-US" dirty="0" smtClean="0"/>
              <a:t> 2006. </a:t>
            </a:r>
            <a:r>
              <a:rPr lang="en-US" dirty="0" err="1" smtClean="0"/>
              <a:t>Arróz</a:t>
            </a:r>
            <a:r>
              <a:rPr lang="en-US" dirty="0" smtClean="0"/>
              <a:t> con </a:t>
            </a:r>
            <a:r>
              <a:rPr lang="en-US" dirty="0" err="1" smtClean="0"/>
              <a:t>leche</a:t>
            </a:r>
            <a:r>
              <a:rPr lang="en-US" dirty="0" smtClean="0"/>
              <a:t>. [Keyboards, voices, congas, marimba, bass,</a:t>
            </a:r>
            <a:endParaRPr lang="en-US" dirty="0"/>
          </a:p>
        </p:txBody>
      </p:sp>
    </p:spTree>
    <p:extLst>
      <p:ext uri="{BB962C8B-B14F-4D97-AF65-F5344CB8AC3E}">
        <p14:creationId xmlns:p14="http://schemas.microsoft.com/office/powerpoint/2010/main" val="98765053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dirty="0" err="1" smtClean="0"/>
              <a:t>Resources</a:t>
            </a:r>
            <a:endParaRPr lang="es-MX" dirty="0"/>
          </a:p>
        </p:txBody>
      </p:sp>
      <p:sp>
        <p:nvSpPr>
          <p:cNvPr id="3" name="Content Placeholder 2"/>
          <p:cNvSpPr>
            <a:spLocks noGrp="1"/>
          </p:cNvSpPr>
          <p:nvPr>
            <p:ph idx="1"/>
          </p:nvPr>
        </p:nvSpPr>
        <p:spPr/>
        <p:txBody>
          <a:bodyPr>
            <a:normAutofit/>
          </a:bodyPr>
          <a:lstStyle/>
          <a:p>
            <a:pPr marL="0" indent="0" algn="ctr">
              <a:buNone/>
            </a:pPr>
            <a:r>
              <a:rPr lang="es-MX" sz="4400" dirty="0" err="1" smtClean="0"/>
              <a:t>Go</a:t>
            </a:r>
            <a:r>
              <a:rPr lang="es-MX" sz="4400" dirty="0" smtClean="0"/>
              <a:t> to </a:t>
            </a:r>
            <a:r>
              <a:rPr lang="es-MX" sz="4400" dirty="0" err="1" smtClean="0"/>
              <a:t>my</a:t>
            </a:r>
            <a:r>
              <a:rPr lang="es-MX" sz="4400" dirty="0" smtClean="0"/>
              <a:t> </a:t>
            </a:r>
            <a:r>
              <a:rPr lang="es-MX" sz="4400" dirty="0" err="1" smtClean="0"/>
              <a:t>webpage</a:t>
            </a:r>
            <a:r>
              <a:rPr lang="es-MX" sz="4400" dirty="0" smtClean="0"/>
              <a:t> </a:t>
            </a:r>
            <a:r>
              <a:rPr lang="es-MX" sz="4400" dirty="0" err="1" smtClean="0"/>
              <a:t>for</a:t>
            </a:r>
            <a:r>
              <a:rPr lang="es-MX" sz="4400" dirty="0" smtClean="0"/>
              <a:t> </a:t>
            </a:r>
            <a:r>
              <a:rPr lang="es-MX" sz="4400" dirty="0" err="1" smtClean="0"/>
              <a:t>this</a:t>
            </a:r>
            <a:r>
              <a:rPr lang="es-MX" sz="4400" dirty="0" smtClean="0"/>
              <a:t> </a:t>
            </a:r>
            <a:r>
              <a:rPr lang="es-MX" sz="4400" dirty="0" err="1" smtClean="0"/>
              <a:t>power</a:t>
            </a:r>
            <a:r>
              <a:rPr lang="es-MX" sz="4400" dirty="0" smtClean="0"/>
              <a:t> </a:t>
            </a:r>
            <a:r>
              <a:rPr lang="es-MX" sz="4400" dirty="0" err="1" smtClean="0"/>
              <a:t>point</a:t>
            </a:r>
            <a:r>
              <a:rPr lang="es-MX" sz="4400" dirty="0" smtClean="0"/>
              <a:t> and </a:t>
            </a:r>
            <a:r>
              <a:rPr lang="es-MX" sz="4400" dirty="0" err="1" smtClean="0"/>
              <a:t>related</a:t>
            </a:r>
            <a:r>
              <a:rPr lang="es-MX" sz="4400" dirty="0" smtClean="0"/>
              <a:t> </a:t>
            </a:r>
            <a:r>
              <a:rPr lang="es-MX" sz="4400" dirty="0" err="1" smtClean="0"/>
              <a:t>information</a:t>
            </a:r>
            <a:r>
              <a:rPr lang="es-MX" sz="4400" dirty="0" smtClean="0"/>
              <a:t>.</a:t>
            </a:r>
          </a:p>
          <a:p>
            <a:pPr marL="0" indent="0" algn="ctr">
              <a:buNone/>
            </a:pPr>
            <a:endParaRPr lang="es-MX" sz="4400" dirty="0"/>
          </a:p>
          <a:p>
            <a:pPr marL="0" indent="0" algn="ctr">
              <a:buNone/>
            </a:pPr>
            <a:r>
              <a:rPr lang="es-MX" sz="4400" dirty="0">
                <a:hlinkClick r:id="rId2"/>
              </a:rPr>
              <a:t>http://www.lucerito.net/Arrozconleche.htm</a:t>
            </a:r>
            <a:endParaRPr lang="es-MX" sz="4400" dirty="0"/>
          </a:p>
          <a:p>
            <a:pPr marL="0" indent="0" algn="ctr">
              <a:buNone/>
            </a:pPr>
            <a:endParaRPr lang="es-MX" sz="4400" dirty="0"/>
          </a:p>
        </p:txBody>
      </p:sp>
    </p:spTree>
    <p:extLst>
      <p:ext uri="{BB962C8B-B14F-4D97-AF65-F5344CB8AC3E}">
        <p14:creationId xmlns:p14="http://schemas.microsoft.com/office/powerpoint/2010/main" val="4975213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3176</TotalTime>
  <Words>1164</Words>
  <Application>Microsoft Office PowerPoint</Application>
  <PresentationFormat>Widescreen</PresentationFormat>
  <Paragraphs>202</Paragraphs>
  <Slides>25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Andalus</vt:lpstr>
      <vt:lpstr>Arial</vt:lpstr>
      <vt:lpstr>Calibri</vt:lpstr>
      <vt:lpstr>Calibri Light</vt:lpstr>
      <vt:lpstr>Times New Roman</vt:lpstr>
      <vt:lpstr>Office Theme</vt:lpstr>
      <vt:lpstr>Arróz con leche… viaja el mundo I</vt:lpstr>
      <vt:lpstr>PowerPoint Presentation</vt:lpstr>
      <vt:lpstr>Discussion Questions</vt:lpstr>
      <vt:lpstr>Review and discuss books</vt:lpstr>
      <vt:lpstr>Sevilla 1884</vt:lpstr>
      <vt:lpstr>Culture in California Common Core State Standards</vt:lpstr>
      <vt:lpstr>Reading Standards for Literature K-5</vt:lpstr>
      <vt:lpstr>Standard 10: Range, Quality, and Complexity of Student Reading K-12</vt:lpstr>
      <vt:lpstr>Parte I. Estudiando la canción</vt:lpstr>
      <vt:lpstr>Melodia #1</vt:lpstr>
      <vt:lpstr>Melodia #2</vt:lpstr>
      <vt:lpstr>PowerPoint Presentation</vt:lpstr>
      <vt:lpstr>PowerPoint Presentation</vt:lpstr>
      <vt:lpstr>PowerPoint Presentation</vt:lpstr>
      <vt:lpstr>Vocabulario #1</vt:lpstr>
      <vt:lpstr>Vocabulario #2</vt:lpstr>
      <vt:lpstr>Vocabulario #3</vt:lpstr>
      <vt:lpstr>Vocabulario #4</vt:lpstr>
      <vt:lpstr>PowerPoint Presentation</vt:lpstr>
      <vt:lpstr>Sinónimos</vt:lpstr>
      <vt:lpstr>Resources</vt:lpstr>
      <vt:lpstr>YouTube Videos with Arróz con leche</vt:lpstr>
      <vt:lpstr>Books with Arróz con leche</vt:lpstr>
      <vt:lpstr>Recordings of Arróz con leche / La viudita</vt:lpstr>
      <vt:lpstr>Resources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Arroz con leche</dc:title>
  <dc:creator>Stanley Lucero</dc:creator>
  <cp:lastModifiedBy>Stanley Lucero</cp:lastModifiedBy>
  <cp:revision>69</cp:revision>
  <dcterms:created xsi:type="dcterms:W3CDTF">2014-06-12T13:48:18Z</dcterms:created>
  <dcterms:modified xsi:type="dcterms:W3CDTF">2014-06-23T13:42:19Z</dcterms:modified>
</cp:coreProperties>
</file>