
<file path=[Content_Types].xml><?xml version="1.0" encoding="utf-8"?>
<Types xmlns="http://schemas.openxmlformats.org/package/2006/content-types">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0" r:id="rId3"/>
    <p:sldId id="284" r:id="rId4"/>
    <p:sldId id="293" r:id="rId5"/>
    <p:sldId id="294" r:id="rId6"/>
    <p:sldId id="299" r:id="rId7"/>
    <p:sldId id="289" r:id="rId8"/>
    <p:sldId id="282" r:id="rId9"/>
    <p:sldId id="283" r:id="rId10"/>
    <p:sldId id="272" r:id="rId11"/>
    <p:sldId id="273" r:id="rId12"/>
    <p:sldId id="274" r:id="rId13"/>
    <p:sldId id="281" r:id="rId14"/>
    <p:sldId id="277" r:id="rId15"/>
    <p:sldId id="280" r:id="rId16"/>
    <p:sldId id="278" r:id="rId17"/>
    <p:sldId id="279" r:id="rId18"/>
    <p:sldId id="285" r:id="rId19"/>
    <p:sldId id="298" r:id="rId20"/>
    <p:sldId id="286" r:id="rId21"/>
    <p:sldId id="287" r:id="rId22"/>
    <p:sldId id="301" r:id="rId23"/>
    <p:sldId id="290" r:id="rId24"/>
    <p:sldId id="269" r:id="rId25"/>
    <p:sldId id="270" r:id="rId26"/>
    <p:sldId id="258" r:id="rId27"/>
    <p:sldId id="257" r:id="rId28"/>
    <p:sldId id="265" r:id="rId29"/>
    <p:sldId id="267" r:id="rId30"/>
    <p:sldId id="268" r:id="rId31"/>
    <p:sldId id="259" r:id="rId32"/>
    <p:sldId id="266" r:id="rId33"/>
    <p:sldId id="264" r:id="rId34"/>
    <p:sldId id="261" r:id="rId35"/>
    <p:sldId id="260" r:id="rId36"/>
    <p:sldId id="262" r:id="rId37"/>
    <p:sldId id="263" r:id="rId38"/>
    <p:sldId id="27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035" autoAdjust="0"/>
    <p:restoredTop sz="94660" autoAdjust="0"/>
  </p:normalViewPr>
  <p:slideViewPr>
    <p:cSldViewPr snapToGrid="0">
      <p:cViewPr varScale="1">
        <p:scale>
          <a:sx n="71" d="100"/>
          <a:sy n="71" d="100"/>
        </p:scale>
        <p:origin x="576" y="60"/>
      </p:cViewPr>
      <p:guideLst/>
    </p:cSldViewPr>
  </p:slideViewPr>
  <p:outlineViewPr>
    <p:cViewPr>
      <p:scale>
        <a:sx n="33" d="100"/>
        <a:sy n="33" d="100"/>
      </p:scale>
      <p:origin x="0" y="-13232"/>
    </p:cViewPr>
  </p:outlineViewPr>
  <p:notesTextViewPr>
    <p:cViewPr>
      <p:scale>
        <a:sx n="3" d="2"/>
        <a:sy n="3" d="2"/>
      </p:scale>
      <p:origin x="0" y="0"/>
    </p:cViewPr>
  </p:notesTextViewPr>
  <p:sorterViewPr>
    <p:cViewPr>
      <p:scale>
        <a:sx n="100" d="100"/>
        <a:sy n="100" d="100"/>
      </p:scale>
      <p:origin x="0" y="-63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EDAAC8-0359-4D44-B019-B5B1D45E61DC}" type="datetimeFigureOut">
              <a:rPr lang="en-US" smtClean="0"/>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2368045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EDAAC8-0359-4D44-B019-B5B1D45E61DC}" type="datetimeFigureOut">
              <a:rPr lang="en-US" smtClean="0"/>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377463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EDAAC8-0359-4D44-B019-B5B1D45E61DC}" type="datetimeFigureOut">
              <a:rPr lang="en-US" smtClean="0"/>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1370415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EDAAC8-0359-4D44-B019-B5B1D45E61DC}" type="datetimeFigureOut">
              <a:rPr lang="en-US" smtClean="0"/>
              <a:t>6/14/2014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3829810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EDAAC8-0359-4D44-B019-B5B1D45E61DC}" type="datetimeFigureOut">
              <a:rPr lang="en-US" smtClean="0"/>
              <a:t>6/14/2014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537572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EDAAC8-0359-4D44-B019-B5B1D45E61DC}" type="datetimeFigureOut">
              <a:rPr lang="en-US" smtClean="0"/>
              <a:t>6/14/2014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1721266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EDAAC8-0359-4D44-B019-B5B1D45E61DC}" type="datetimeFigureOut">
              <a:rPr lang="en-US" smtClean="0"/>
              <a:t>6/14/2014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764187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EDAAC8-0359-4D44-B019-B5B1D45E61DC}" type="datetimeFigureOut">
              <a:rPr lang="en-US" smtClean="0"/>
              <a:t>6/14/2014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136792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EDAAC8-0359-4D44-B019-B5B1D45E61DC}" type="datetimeFigureOut">
              <a:rPr lang="en-US" smtClean="0"/>
              <a:t>6/14/2014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2192424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EDAAC8-0359-4D44-B019-B5B1D45E61DC}" type="datetimeFigureOut">
              <a:rPr lang="en-US" smtClean="0"/>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3811804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EDAAC8-0359-4D44-B019-B5B1D45E61DC}" type="datetimeFigureOut">
              <a:rPr lang="en-US" smtClean="0"/>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2B4E5-FF23-428B-ABC6-E88E49D3E6F1}" type="slidenum">
              <a:rPr lang="en-US" smtClean="0"/>
              <a:t>‹#›</a:t>
            </a:fld>
            <a:endParaRPr lang="en-US"/>
          </a:p>
        </p:txBody>
      </p:sp>
    </p:spTree>
    <p:extLst>
      <p:ext uri="{BB962C8B-B14F-4D97-AF65-F5344CB8AC3E}">
        <p14:creationId xmlns:p14="http://schemas.microsoft.com/office/powerpoint/2010/main" val="89927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EDAAC8-0359-4D44-B019-B5B1D45E61DC}" type="datetimeFigureOut">
              <a:rPr lang="en-US" smtClean="0"/>
              <a:t>6/14/2014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2B4E5-FF23-428B-ABC6-E88E49D3E6F1}" type="slidenum">
              <a:rPr lang="en-US" smtClean="0"/>
              <a:t>‹#›</a:t>
            </a:fld>
            <a:endParaRPr lang="en-US"/>
          </a:p>
        </p:txBody>
      </p:sp>
    </p:spTree>
    <p:extLst>
      <p:ext uri="{BB962C8B-B14F-4D97-AF65-F5344CB8AC3E}">
        <p14:creationId xmlns:p14="http://schemas.microsoft.com/office/powerpoint/2010/main" val="2676650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tanley.lucero@Comcast.net"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WMF"/><Relationship Id="rId7" Type="http://schemas.openxmlformats.org/officeDocument/2006/relationships/image" Target="../media/image10.jpg"/><Relationship Id="rId2" Type="http://schemas.openxmlformats.org/officeDocument/2006/relationships/image" Target="../media/image5.WMF"/><Relationship Id="rId1" Type="http://schemas.openxmlformats.org/officeDocument/2006/relationships/slideLayout" Target="../slideLayouts/slideLayout2.xml"/><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youtube.com/watch?v=vpgUCriIvLk" TargetMode="External"/><Relationship Id="rId2" Type="http://schemas.openxmlformats.org/officeDocument/2006/relationships/hyperlink" Target="https://www.youtube.com/watch?v=LuH75Ir1rXc" TargetMode="External"/><Relationship Id="rId1" Type="http://schemas.openxmlformats.org/officeDocument/2006/relationships/slideLayout" Target="../slideLayouts/slideLayout2.xml"/><Relationship Id="rId6" Type="http://schemas.openxmlformats.org/officeDocument/2006/relationships/hyperlink" Target="https://www.youtube.com/watch?v=OhYdw0FaRPo" TargetMode="External"/><Relationship Id="rId5" Type="http://schemas.openxmlformats.org/officeDocument/2006/relationships/hyperlink" Target="http://www.youtube.com/watch?v=9KOnTiNwuZs" TargetMode="External"/><Relationship Id="rId4" Type="http://schemas.openxmlformats.org/officeDocument/2006/relationships/hyperlink" Target="http://www.youtube.com/watch?v=U4K-qKHwgGY"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www.cdbaby.com/cd/salucero2" TargetMode="External"/><Relationship Id="rId3" Type="http://schemas.openxmlformats.org/officeDocument/2006/relationships/hyperlink" Target="http://www.amazon.com/Cantos-Y-Cuentos-Infantiles-Vol-5/dp/B001N0HT4Q/ref=sr_1_fkmr0_1?s=dmusic&amp;ie=UTF8&amp;qid=1402767143&amp;sr=1-1-fkmr0&amp;keywords=CANTOS+Y+CUENTOS+INFANTILES.+VOL+5+2008" TargetMode="External"/><Relationship Id="rId7" Type="http://schemas.openxmlformats.org/officeDocument/2006/relationships/hyperlink" Target="http://www.amazon.com/Rondas-Infantiles-Vol-Irma-Alvarez/dp/B003PSIU6A/ref=sr_1_3?s=dmusic&amp;ie=UTF8&amp;qid=1402767450&amp;sr=1-3&amp;keywords=RONDAS+INFANTILES+VOL+II" TargetMode="External"/><Relationship Id="rId2" Type="http://schemas.openxmlformats.org/officeDocument/2006/relationships/hyperlink" Target="http://www.amazon.com/Arroz-con-Leche/dp/B004Q1GQZ2/ref=sr_1_fkmr0_1?ie=UTF8&amp;qid=1402767067&amp;sr=8-1-fkmr0&amp;keywords=ARROZ+CON+LECHE+Las+Tortuguitas+2006." TargetMode="External"/><Relationship Id="rId1" Type="http://schemas.openxmlformats.org/officeDocument/2006/relationships/slideLayout" Target="../slideLayouts/slideLayout2.xml"/><Relationship Id="rId6" Type="http://schemas.openxmlformats.org/officeDocument/2006/relationships/hyperlink" Target="http://www.amazon.com/Los-Cantos-Cantamos-Hernan-Gamboa/dp/B00KU5TCFY/ref=sr_1_1?s=dmusic&amp;ie=UTF8&amp;qid=1402767394&amp;sr=1-1&amp;keywords=LOS+CANTOS+QUE+CANTAMOS+Hernan+Gamboa" TargetMode="External"/><Relationship Id="rId5" Type="http://schemas.openxmlformats.org/officeDocument/2006/relationships/hyperlink" Target="http://www.amazon.com/Pajara-Pinta-Los-Hermanos-Rincon/dp/B000S96QJC/ref=sr_1_fkmr0_2?s=dmusic&amp;ie=UTF8&amp;qid=1402767285&amp;sr=1-2-fkmr0&amp;keywords=LA+PAJARA+PINTA+Los+Hermanos+Rincon+2006" TargetMode="External"/><Relationship Id="rId4" Type="http://schemas.openxmlformats.org/officeDocument/2006/relationships/hyperlink" Target="http://www.amazon.com/La-P%C3%A1jara-Pinta-Perrito-Musical/dp/B004JYN898/ref=sr_1_fkmr2_1?s=dmusic&amp;ie=UTF8&amp;qid=1402767203&amp;sr=1-1-fkmr2&amp;keywords=LA+PAJARA+PINTA+Y+EL+PERRITO+MUSICAL+VOL+1+y+2%2C+2010." TargetMode="External"/><Relationship Id="rId9" Type="http://schemas.openxmlformats.org/officeDocument/2006/relationships/hyperlink" Target="http://www.amazon.com/20-Canciones-Juvenil-Tradicionales-Vol/dp/B000QZWHD2/ref=sr_1_fkmr0_1?s=dmusic&amp;ie=UTF8&amp;qid=1402767512&amp;sr=1-1-fkmr0&amp;keywords=20+CANCIONES+JUVENILE+TRADICIONALES+VOL+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9175"/>
            <a:ext cx="12192000" cy="6952323"/>
          </a:xfrm>
          <a:prstGeom prst="rect">
            <a:avLst/>
          </a:prstGeom>
          <a:effectLst>
            <a:glow rad="228600">
              <a:schemeClr val="accent3">
                <a:satMod val="175000"/>
                <a:alpha val="40000"/>
              </a:schemeClr>
            </a:glow>
            <a:outerShdw blurRad="38100" dist="190500" dir="5400000" algn="ctr" rotWithShape="0">
              <a:srgbClr val="000000">
                <a:alpha val="9000"/>
              </a:srgbClr>
            </a:outerShdw>
            <a:softEdge rad="635000"/>
          </a:effectLst>
        </p:spPr>
      </p:pic>
      <p:sp>
        <p:nvSpPr>
          <p:cNvPr id="2" name="Title 1"/>
          <p:cNvSpPr>
            <a:spLocks noGrp="1"/>
          </p:cNvSpPr>
          <p:nvPr>
            <p:ph type="ctrTitle"/>
          </p:nvPr>
        </p:nvSpPr>
        <p:spPr/>
        <p:txBody>
          <a:bodyPr>
            <a:normAutofit/>
          </a:bodyPr>
          <a:lstStyle/>
          <a:p>
            <a:r>
              <a:rPr lang="en-US" sz="7200" b="1" dirty="0" err="1" smtClean="0">
                <a:solidFill>
                  <a:srgbClr val="FFFF00"/>
                </a:solidFill>
                <a:latin typeface="Andalus" panose="02020603050405020304" pitchFamily="18" charset="-78"/>
                <a:cs typeface="Andalus" panose="02020603050405020304" pitchFamily="18" charset="-78"/>
              </a:rPr>
              <a:t>Arroz</a:t>
            </a:r>
            <a:r>
              <a:rPr lang="en-US" sz="7200" b="1" dirty="0" smtClean="0">
                <a:solidFill>
                  <a:srgbClr val="FFFF00"/>
                </a:solidFill>
                <a:latin typeface="Andalus" panose="02020603050405020304" pitchFamily="18" charset="-78"/>
                <a:cs typeface="Andalus" panose="02020603050405020304" pitchFamily="18" charset="-78"/>
              </a:rPr>
              <a:t> con </a:t>
            </a:r>
            <a:r>
              <a:rPr lang="en-US" sz="7200" b="1" dirty="0" err="1" smtClean="0">
                <a:solidFill>
                  <a:srgbClr val="FFFF00"/>
                </a:solidFill>
                <a:latin typeface="Andalus" panose="02020603050405020304" pitchFamily="18" charset="-78"/>
                <a:cs typeface="Andalus" panose="02020603050405020304" pitchFamily="18" charset="-78"/>
              </a:rPr>
              <a:t>leche</a:t>
            </a:r>
            <a:r>
              <a:rPr lang="en-US" sz="7200" b="1" dirty="0" smtClean="0">
                <a:solidFill>
                  <a:srgbClr val="FFFF00"/>
                </a:solidFill>
                <a:latin typeface="Andalus" panose="02020603050405020304" pitchFamily="18" charset="-78"/>
                <a:cs typeface="Andalus" panose="02020603050405020304" pitchFamily="18" charset="-78"/>
              </a:rPr>
              <a:t>…</a:t>
            </a:r>
            <a:br>
              <a:rPr lang="en-US" sz="7200" b="1" dirty="0" smtClean="0">
                <a:solidFill>
                  <a:srgbClr val="FFFF00"/>
                </a:solidFill>
                <a:latin typeface="Andalus" panose="02020603050405020304" pitchFamily="18" charset="-78"/>
                <a:cs typeface="Andalus" panose="02020603050405020304" pitchFamily="18" charset="-78"/>
              </a:rPr>
            </a:br>
            <a:r>
              <a:rPr lang="en-US" sz="7200" b="1" dirty="0" err="1" smtClean="0">
                <a:solidFill>
                  <a:srgbClr val="FFFF00"/>
                </a:solidFill>
                <a:latin typeface="Andalus" panose="02020603050405020304" pitchFamily="18" charset="-78"/>
                <a:cs typeface="Andalus" panose="02020603050405020304" pitchFamily="18" charset="-78"/>
              </a:rPr>
              <a:t>viaja</a:t>
            </a:r>
            <a:r>
              <a:rPr lang="en-US" sz="7200" b="1" dirty="0" smtClean="0">
                <a:solidFill>
                  <a:srgbClr val="FFFF00"/>
                </a:solidFill>
                <a:latin typeface="Andalus" panose="02020603050405020304" pitchFamily="18" charset="-78"/>
                <a:cs typeface="Andalus" panose="02020603050405020304" pitchFamily="18" charset="-78"/>
              </a:rPr>
              <a:t> el </a:t>
            </a:r>
            <a:r>
              <a:rPr lang="en-US" sz="7200" b="1" dirty="0" err="1" smtClean="0">
                <a:solidFill>
                  <a:srgbClr val="FFFF00"/>
                </a:solidFill>
                <a:latin typeface="Andalus" panose="02020603050405020304" pitchFamily="18" charset="-78"/>
                <a:cs typeface="Andalus" panose="02020603050405020304" pitchFamily="18" charset="-78"/>
              </a:rPr>
              <a:t>mundo</a:t>
            </a:r>
            <a:endParaRPr lang="en-US" sz="7200" b="1" dirty="0">
              <a:solidFill>
                <a:srgbClr val="FFFF00"/>
              </a:solidFill>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p:txBody>
          <a:bodyPr>
            <a:normAutofit lnSpcReduction="10000"/>
          </a:bodyPr>
          <a:lstStyle/>
          <a:p>
            <a:r>
              <a:rPr lang="en-US" b="1" dirty="0" smtClean="0">
                <a:solidFill>
                  <a:srgbClr val="FFFF00"/>
                </a:solidFill>
              </a:rPr>
              <a:t>Stanley A. Lucero</a:t>
            </a:r>
          </a:p>
          <a:p>
            <a:r>
              <a:rPr lang="en-US" b="1" dirty="0" smtClean="0">
                <a:solidFill>
                  <a:srgbClr val="FFFF00"/>
                </a:solidFill>
              </a:rPr>
              <a:t>Guitarist/Singer</a:t>
            </a:r>
          </a:p>
          <a:p>
            <a:r>
              <a:rPr lang="en-US" b="1" dirty="0" smtClean="0">
                <a:solidFill>
                  <a:srgbClr val="FFFF00"/>
                </a:solidFill>
              </a:rPr>
              <a:t>Email: </a:t>
            </a:r>
            <a:r>
              <a:rPr lang="en-US" b="1" dirty="0" smtClean="0">
                <a:solidFill>
                  <a:srgbClr val="FFFF00"/>
                </a:solidFill>
                <a:hlinkClick r:id="rId3"/>
              </a:rPr>
              <a:t>stanley.lucero@Comcast.net</a:t>
            </a:r>
            <a:endParaRPr lang="en-US" b="1" dirty="0" smtClean="0">
              <a:solidFill>
                <a:srgbClr val="FFFF00"/>
              </a:solidFill>
            </a:endParaRPr>
          </a:p>
          <a:p>
            <a:r>
              <a:rPr lang="en-US" b="1" dirty="0" smtClean="0">
                <a:solidFill>
                  <a:srgbClr val="FFFF00"/>
                </a:solidFill>
              </a:rPr>
              <a:t>Webpage: www.lucerito.net</a:t>
            </a:r>
            <a:endParaRPr lang="en-US" b="1" dirty="0">
              <a:solidFill>
                <a:srgbClr val="FFFF00"/>
              </a:solidFill>
            </a:endParaRPr>
          </a:p>
        </p:txBody>
      </p:sp>
    </p:spTree>
    <p:extLst>
      <p:ext uri="{BB962C8B-B14F-4D97-AF65-F5344CB8AC3E}">
        <p14:creationId xmlns:p14="http://schemas.microsoft.com/office/powerpoint/2010/main" val="23379591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a:t>
            </a:r>
            <a:endParaRPr lang="en-US" dirty="0"/>
          </a:p>
        </p:txBody>
      </p:sp>
      <p:sp>
        <p:nvSpPr>
          <p:cNvPr id="3" name="Content Placeholder 2"/>
          <p:cNvSpPr>
            <a:spLocks noGrp="1"/>
          </p:cNvSpPr>
          <p:nvPr>
            <p:ph idx="1"/>
          </p:nvPr>
        </p:nvSpPr>
        <p:spPr/>
        <p:txBody>
          <a:bodyPr/>
          <a:lstStyle/>
          <a:p>
            <a:r>
              <a:rPr lang="en-US" dirty="0" smtClean="0"/>
              <a:t>What classroom activities could you use for </a:t>
            </a:r>
            <a:r>
              <a:rPr lang="en-US" dirty="0" err="1" smtClean="0"/>
              <a:t>Arroz</a:t>
            </a:r>
            <a:r>
              <a:rPr lang="en-US" dirty="0" smtClean="0"/>
              <a:t> con </a:t>
            </a:r>
            <a:r>
              <a:rPr lang="en-US" dirty="0" err="1" smtClean="0"/>
              <a:t>leche</a:t>
            </a:r>
            <a:r>
              <a:rPr lang="en-US" dirty="0" smtClean="0"/>
              <a:t>?</a:t>
            </a:r>
          </a:p>
          <a:p>
            <a:r>
              <a:rPr lang="en-US" dirty="0" smtClean="0"/>
              <a:t>What assignments would you give your students for </a:t>
            </a:r>
            <a:r>
              <a:rPr lang="en-US" dirty="0" err="1" smtClean="0"/>
              <a:t>Arroz</a:t>
            </a:r>
            <a:r>
              <a:rPr lang="en-US" dirty="0" smtClean="0"/>
              <a:t> con </a:t>
            </a:r>
            <a:r>
              <a:rPr lang="en-US" dirty="0" err="1" smtClean="0"/>
              <a:t>leche</a:t>
            </a:r>
            <a:r>
              <a:rPr lang="en-US" dirty="0" smtClean="0"/>
              <a:t>?</a:t>
            </a:r>
          </a:p>
          <a:p>
            <a:r>
              <a:rPr lang="en-US" dirty="0" smtClean="0"/>
              <a:t>How important is it to respect the dialects represented in the different versions of </a:t>
            </a:r>
            <a:r>
              <a:rPr lang="en-US" dirty="0" err="1" smtClean="0"/>
              <a:t>Arroz</a:t>
            </a:r>
            <a:r>
              <a:rPr lang="en-US" dirty="0" smtClean="0"/>
              <a:t> con </a:t>
            </a:r>
            <a:r>
              <a:rPr lang="en-US" dirty="0" err="1" smtClean="0"/>
              <a:t>leche</a:t>
            </a:r>
            <a:r>
              <a:rPr lang="en-US" dirty="0" smtClean="0"/>
              <a:t>?</a:t>
            </a:r>
          </a:p>
          <a:p>
            <a:r>
              <a:rPr lang="en-US" dirty="0" smtClean="0"/>
              <a:t>How would you prepare your favorite version of </a:t>
            </a:r>
            <a:r>
              <a:rPr lang="en-US" dirty="0" err="1" smtClean="0"/>
              <a:t>Arroz</a:t>
            </a:r>
            <a:r>
              <a:rPr lang="en-US" dirty="0" smtClean="0"/>
              <a:t> con </a:t>
            </a:r>
            <a:r>
              <a:rPr lang="en-US" dirty="0" err="1" smtClean="0"/>
              <a:t>leche</a:t>
            </a:r>
            <a:r>
              <a:rPr lang="en-US" dirty="0" smtClean="0"/>
              <a:t> as a stage presentation</a:t>
            </a:r>
            <a:r>
              <a:rPr lang="en-US" dirty="0" smtClean="0"/>
              <a:t>?</a:t>
            </a:r>
          </a:p>
          <a:p>
            <a:r>
              <a:rPr lang="en-US" dirty="0" smtClean="0"/>
              <a:t>Why is it important to focus on oral language [comprehension and speaking] with children’s songs?</a:t>
            </a:r>
            <a:endParaRPr lang="en-US" dirty="0"/>
          </a:p>
        </p:txBody>
      </p:sp>
    </p:spTree>
    <p:extLst>
      <p:ext uri="{BB962C8B-B14F-4D97-AF65-F5344CB8AC3E}">
        <p14:creationId xmlns:p14="http://schemas.microsoft.com/office/powerpoint/2010/main" val="36581161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1127" y="1200723"/>
            <a:ext cx="10751128" cy="4937057"/>
          </a:xfrm>
          <a:prstGeom prst="rect">
            <a:avLst/>
          </a:prstGeom>
        </p:spPr>
        <p:txBody>
          <a:bodyPr wrap="square">
            <a:spAutoFit/>
          </a:bodyPr>
          <a:lstStyle/>
          <a:p>
            <a:pPr>
              <a:lnSpc>
                <a:spcPct val="110000"/>
              </a:lnSpc>
              <a:spcAft>
                <a:spcPts val="600"/>
              </a:spcAft>
            </a:pPr>
            <a:r>
              <a:rPr lang="en-US" sz="3600" b="1"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Discussion </a:t>
            </a:r>
            <a:r>
              <a:rPr lang="en-US" sz="36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on how culture and language is transmitted through music.  Examples of songs with long histories from different points of history!  Demonstrate/teach a song from different regions of the Spanish speaking world.  The importance of vocabulary and the way to derive meaning from the song and how the musicality helps students enunciate and pronounce words at a native like level.  </a:t>
            </a:r>
            <a:endParaRPr lang="en-US" sz="3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7534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Culture in California Common Core State Standards</a:t>
            </a:r>
            <a:endParaRPr lang="en-US" b="1" dirty="0"/>
          </a:p>
        </p:txBody>
      </p:sp>
      <p:sp>
        <p:nvSpPr>
          <p:cNvPr id="3" name="Content Placeholder 2"/>
          <p:cNvSpPr>
            <a:spLocks noGrp="1"/>
          </p:cNvSpPr>
          <p:nvPr>
            <p:ph idx="1"/>
          </p:nvPr>
        </p:nvSpPr>
        <p:spPr/>
        <p:txBody>
          <a:bodyPr/>
          <a:lstStyle/>
          <a:p>
            <a:r>
              <a:rPr lang="en-US" b="1" dirty="0"/>
              <a:t>Standard 10: Range, Quality, and Complexity of Student Reading K-12. Literature. Poetry [page 77]</a:t>
            </a:r>
          </a:p>
          <a:p>
            <a:r>
              <a:rPr lang="en-US" sz="4000" dirty="0"/>
              <a:t>Includes classical through contemporary works and the subgenres of narrative poems, lyrical poems, free verse poems, sonnets, odes, ballads, and epics by writers </a:t>
            </a:r>
            <a:r>
              <a:rPr lang="en-US" sz="4000" b="1" dirty="0"/>
              <a:t>representing a broad range of literary periods and cultures</a:t>
            </a:r>
            <a:r>
              <a:rPr lang="en-US" sz="4000" dirty="0" smtClean="0"/>
              <a:t>.</a:t>
            </a:r>
            <a:endParaRPr lang="en-US" sz="4000" dirty="0"/>
          </a:p>
        </p:txBody>
      </p:sp>
    </p:spTree>
    <p:extLst>
      <p:ext uri="{BB962C8B-B14F-4D97-AF65-F5344CB8AC3E}">
        <p14:creationId xmlns:p14="http://schemas.microsoft.com/office/powerpoint/2010/main" val="5857986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Reading Standards for Literature K-5</a:t>
            </a:r>
            <a:endParaRPr lang="en-US" dirty="0"/>
          </a:p>
        </p:txBody>
      </p:sp>
      <p:sp>
        <p:nvSpPr>
          <p:cNvPr id="3" name="Content Placeholder 2"/>
          <p:cNvSpPr>
            <a:spLocks noGrp="1"/>
          </p:cNvSpPr>
          <p:nvPr>
            <p:ph idx="1"/>
          </p:nvPr>
        </p:nvSpPr>
        <p:spPr/>
        <p:txBody>
          <a:bodyPr/>
          <a:lstStyle/>
          <a:p>
            <a:r>
              <a:rPr lang="en-US" dirty="0"/>
              <a:t>Recount stories, including fables and folktales from diverse cultures, and determine their central message, lesson, or moral</a:t>
            </a:r>
            <a:r>
              <a:rPr lang="en-US" dirty="0" smtClean="0"/>
              <a:t>. [2</a:t>
            </a:r>
            <a:r>
              <a:rPr lang="en-US" baseline="30000" dirty="0" smtClean="0"/>
              <a:t>nd</a:t>
            </a:r>
            <a:r>
              <a:rPr lang="en-US" dirty="0" smtClean="0"/>
              <a:t> grade]</a:t>
            </a:r>
          </a:p>
          <a:p>
            <a:r>
              <a:rPr lang="en-US" dirty="0"/>
              <a:t>Compare and contrast two or more versions of the same story (e.g., Cinderella stories) by different authors or from different cultures</a:t>
            </a:r>
            <a:r>
              <a:rPr lang="en-US" dirty="0" smtClean="0"/>
              <a:t>. [3</a:t>
            </a:r>
            <a:r>
              <a:rPr lang="en-US" baseline="30000" dirty="0" smtClean="0"/>
              <a:t>rd</a:t>
            </a:r>
            <a:r>
              <a:rPr lang="en-US" dirty="0" smtClean="0"/>
              <a:t> grade]</a:t>
            </a:r>
          </a:p>
          <a:p>
            <a:r>
              <a:rPr lang="en-US" dirty="0"/>
              <a:t>Compare and contrast the treatment of similar themes and topics (e.g., opposition of good and evil) and patterns of events (e.g., the quest) in stories, myths, and traditional literature from different cultures</a:t>
            </a:r>
            <a:r>
              <a:rPr lang="en-US" dirty="0" smtClean="0"/>
              <a:t>. [4</a:t>
            </a:r>
            <a:r>
              <a:rPr lang="en-US" baseline="30000" dirty="0" smtClean="0"/>
              <a:t>th</a:t>
            </a:r>
            <a:r>
              <a:rPr lang="en-US" dirty="0" smtClean="0"/>
              <a:t> grade]</a:t>
            </a:r>
            <a:endParaRPr lang="en-US" dirty="0"/>
          </a:p>
        </p:txBody>
      </p:sp>
    </p:spTree>
    <p:extLst>
      <p:ext uri="{BB962C8B-B14F-4D97-AF65-F5344CB8AC3E}">
        <p14:creationId xmlns:p14="http://schemas.microsoft.com/office/powerpoint/2010/main" val="25240630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10: Range, Quality, and Complexity of Student Reading K-12</a:t>
            </a:r>
            <a:endParaRPr lang="en-US" dirty="0"/>
          </a:p>
        </p:txBody>
      </p:sp>
      <p:sp>
        <p:nvSpPr>
          <p:cNvPr id="3" name="Content Placeholder 2"/>
          <p:cNvSpPr>
            <a:spLocks noGrp="1"/>
          </p:cNvSpPr>
          <p:nvPr>
            <p:ph idx="1"/>
          </p:nvPr>
        </p:nvSpPr>
        <p:spPr/>
        <p:txBody>
          <a:bodyPr/>
          <a:lstStyle/>
          <a:p>
            <a:r>
              <a:rPr lang="en-US" dirty="0"/>
              <a:t>Students in grades 6–12 apply the Reading standards to the following range of text types, with texts selected from a broad range of cultures and periods.</a:t>
            </a:r>
          </a:p>
          <a:p>
            <a:r>
              <a:rPr lang="en-US" dirty="0" smtClean="0"/>
              <a:t>Includes </a:t>
            </a:r>
            <a:r>
              <a:rPr lang="en-US" dirty="0"/>
              <a:t>classical through contemporary works and the subgenres of narrative poems, lyrical poems, free verse poems, sonnets, odes, ballads, and epics by writers representing a broad range of literary periods and cultures. </a:t>
            </a:r>
          </a:p>
        </p:txBody>
      </p:sp>
    </p:spTree>
    <p:extLst>
      <p:ext uri="{BB962C8B-B14F-4D97-AF65-F5344CB8AC3E}">
        <p14:creationId xmlns:p14="http://schemas.microsoft.com/office/powerpoint/2010/main" val="40802558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Parte I. </a:t>
            </a:r>
            <a:r>
              <a:rPr lang="en-US" dirty="0" err="1" smtClean="0"/>
              <a:t>Estudiando</a:t>
            </a:r>
            <a:r>
              <a:rPr lang="en-US" dirty="0" smtClean="0"/>
              <a:t> la </a:t>
            </a:r>
            <a:r>
              <a:rPr lang="en-US" dirty="0" err="1" smtClean="0"/>
              <a:t>canción</a:t>
            </a:r>
            <a:endParaRPr lang="en-US" dirty="0"/>
          </a:p>
        </p:txBody>
      </p:sp>
      <p:sp>
        <p:nvSpPr>
          <p:cNvPr id="3" name="Content Placeholder 2"/>
          <p:cNvSpPr>
            <a:spLocks noGrp="1"/>
          </p:cNvSpPr>
          <p:nvPr>
            <p:ph idx="1"/>
          </p:nvPr>
        </p:nvSpPr>
        <p:spPr/>
        <p:txBody>
          <a:bodyPr/>
          <a:lstStyle/>
          <a:p>
            <a:r>
              <a:rPr lang="en-US" dirty="0" err="1" smtClean="0"/>
              <a:t>Melodias</a:t>
            </a:r>
            <a:endParaRPr lang="en-US" dirty="0" smtClean="0"/>
          </a:p>
          <a:p>
            <a:r>
              <a:rPr lang="en-US" dirty="0" err="1" smtClean="0"/>
              <a:t>Primaras</a:t>
            </a:r>
            <a:r>
              <a:rPr lang="en-US" dirty="0" smtClean="0"/>
              <a:t> </a:t>
            </a:r>
            <a:r>
              <a:rPr lang="en-US" dirty="0" err="1" smtClean="0"/>
              <a:t>lineas</a:t>
            </a:r>
            <a:endParaRPr lang="en-US" dirty="0" smtClean="0"/>
          </a:p>
          <a:p>
            <a:r>
              <a:rPr lang="en-US" dirty="0" err="1" smtClean="0"/>
              <a:t>Vocabulario</a:t>
            </a:r>
            <a:endParaRPr lang="en-US" dirty="0" smtClean="0"/>
          </a:p>
          <a:p>
            <a:r>
              <a:rPr lang="en-US" dirty="0" err="1" smtClean="0"/>
              <a:t>Mesclando</a:t>
            </a:r>
            <a:r>
              <a:rPr lang="en-US" dirty="0" smtClean="0"/>
              <a:t> los versos</a:t>
            </a:r>
          </a:p>
          <a:p>
            <a:r>
              <a:rPr lang="en-US" dirty="0" err="1" smtClean="0"/>
              <a:t>Sinónimos</a:t>
            </a:r>
            <a:endParaRPr lang="en-US" dirty="0" smtClean="0"/>
          </a:p>
          <a:p>
            <a:r>
              <a:rPr lang="en-US" dirty="0" smtClean="0"/>
              <a:t>Videos</a:t>
            </a:r>
          </a:p>
          <a:p>
            <a:r>
              <a:rPr lang="en-US" dirty="0" err="1" smtClean="0"/>
              <a:t>Libros</a:t>
            </a:r>
            <a:endParaRPr lang="en-US" dirty="0" smtClean="0"/>
          </a:p>
          <a:p>
            <a:endParaRPr lang="en-US" dirty="0"/>
          </a:p>
        </p:txBody>
      </p:sp>
    </p:spTree>
    <p:extLst>
      <p:ext uri="{BB962C8B-B14F-4D97-AF65-F5344CB8AC3E}">
        <p14:creationId xmlns:p14="http://schemas.microsoft.com/office/powerpoint/2010/main" val="1107366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Melodia</a:t>
            </a:r>
            <a:r>
              <a:rPr lang="en-US" dirty="0" smtClean="0"/>
              <a:t> #1</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3635" y="1966754"/>
            <a:ext cx="10021455" cy="4069080"/>
          </a:xfrm>
        </p:spPr>
      </p:pic>
    </p:spTree>
    <p:extLst>
      <p:ext uri="{BB962C8B-B14F-4D97-AF65-F5344CB8AC3E}">
        <p14:creationId xmlns:p14="http://schemas.microsoft.com/office/powerpoint/2010/main" val="6754190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Melodia</a:t>
            </a:r>
            <a:r>
              <a:rPr lang="en-US" dirty="0" smtClean="0"/>
              <a:t> #2</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2945" y="1825625"/>
            <a:ext cx="9892145" cy="4351338"/>
          </a:xfrm>
        </p:spPr>
      </p:pic>
    </p:spTree>
    <p:extLst>
      <p:ext uri="{BB962C8B-B14F-4D97-AF65-F5344CB8AC3E}">
        <p14:creationId xmlns:p14="http://schemas.microsoft.com/office/powerpoint/2010/main" val="2386712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29236746"/>
              </p:ext>
            </p:extLst>
          </p:nvPr>
        </p:nvGraphicFramePr>
        <p:xfrm>
          <a:off x="267855" y="655783"/>
          <a:ext cx="10871200" cy="5357092"/>
        </p:xfrm>
        <a:graphic>
          <a:graphicData uri="http://schemas.openxmlformats.org/drawingml/2006/table">
            <a:tbl>
              <a:tblPr firstRow="1" firstCol="1" bandRow="1">
                <a:tableStyleId>{5C22544A-7EE6-4342-B048-85BDC9FD1C3A}</a:tableStyleId>
              </a:tblPr>
              <a:tblGrid>
                <a:gridCol w="1668468"/>
                <a:gridCol w="9202732"/>
              </a:tblGrid>
              <a:tr h="972018">
                <a:tc>
                  <a:txBody>
                    <a:bodyPr/>
                    <a:lstStyle/>
                    <a:p>
                      <a:pPr marL="0" marR="0">
                        <a:lnSpc>
                          <a:spcPct val="107000"/>
                        </a:lnSpc>
                        <a:spcBef>
                          <a:spcPts val="0"/>
                        </a:spcBef>
                        <a:spcAft>
                          <a:spcPts val="0"/>
                        </a:spcAft>
                      </a:pPr>
                      <a:r>
                        <a:rPr lang="en-US" sz="2800">
                          <a:effectLst/>
                        </a:rPr>
                        <a:t>Argentina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Arroz con leche me quiero casar, </a:t>
                      </a:r>
                      <a:br>
                        <a:rPr lang="es-MX" sz="2800">
                          <a:effectLst/>
                        </a:rPr>
                      </a:br>
                      <a:r>
                        <a:rPr lang="es-MX" sz="2800">
                          <a:effectLst/>
                        </a:rPr>
                        <a:t>con una niñita del barrio oriental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72018">
                <a:tc>
                  <a:txBody>
                    <a:bodyPr/>
                    <a:lstStyle/>
                    <a:p>
                      <a:pPr marL="0" marR="0">
                        <a:lnSpc>
                          <a:spcPct val="107000"/>
                        </a:lnSpc>
                        <a:spcBef>
                          <a:spcPts val="0"/>
                        </a:spcBef>
                        <a:spcAft>
                          <a:spcPts val="0"/>
                        </a:spcAft>
                      </a:pPr>
                      <a:r>
                        <a:rPr lang="es-MX" sz="2800">
                          <a:effectLst/>
                        </a:rPr>
                        <a:t>Chile</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Arroz con leche me quiero casar</a:t>
                      </a:r>
                      <a:endParaRPr lang="en-US" sz="2800">
                        <a:effectLst/>
                      </a:endParaRPr>
                    </a:p>
                    <a:p>
                      <a:pPr marL="0" marR="0">
                        <a:lnSpc>
                          <a:spcPct val="107000"/>
                        </a:lnSpc>
                        <a:spcBef>
                          <a:spcPts val="0"/>
                        </a:spcBef>
                        <a:spcAft>
                          <a:spcPts val="0"/>
                        </a:spcAft>
                      </a:pPr>
                      <a:r>
                        <a:rPr lang="es-MX" sz="2800">
                          <a:effectLst/>
                        </a:rPr>
                        <a:t>Con una niñita de Portugal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72018">
                <a:tc>
                  <a:txBody>
                    <a:bodyPr/>
                    <a:lstStyle/>
                    <a:p>
                      <a:pPr marL="0" marR="0">
                        <a:lnSpc>
                          <a:spcPct val="107000"/>
                        </a:lnSpc>
                        <a:spcBef>
                          <a:spcPts val="0"/>
                        </a:spcBef>
                        <a:spcAft>
                          <a:spcPts val="0"/>
                        </a:spcAft>
                      </a:pPr>
                      <a:r>
                        <a:rPr lang="es-MX" sz="2800">
                          <a:effectLst/>
                        </a:rPr>
                        <a:t>Colombia #1</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Arroz con leche, me quiero casar </a:t>
                      </a:r>
                      <a:br>
                        <a:rPr lang="es-MX" sz="2800">
                          <a:effectLst/>
                        </a:rPr>
                      </a:br>
                      <a:r>
                        <a:rPr lang="es-MX" sz="2800">
                          <a:effectLst/>
                        </a:rPr>
                        <a:t>con una señorita de la capital </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72018">
                <a:tc>
                  <a:txBody>
                    <a:bodyPr/>
                    <a:lstStyle/>
                    <a:p>
                      <a:pPr marL="0" marR="0">
                        <a:lnSpc>
                          <a:spcPct val="107000"/>
                        </a:lnSpc>
                        <a:spcBef>
                          <a:spcPts val="0"/>
                        </a:spcBef>
                        <a:spcAft>
                          <a:spcPts val="0"/>
                        </a:spcAft>
                      </a:pPr>
                      <a:r>
                        <a:rPr lang="es-MX" sz="2800">
                          <a:effectLst/>
                        </a:rPr>
                        <a:t>Colombia #2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Arroz con leche se quiere casar</a:t>
                      </a:r>
                      <a:endParaRPr lang="en-US" sz="2800">
                        <a:effectLst/>
                      </a:endParaRPr>
                    </a:p>
                    <a:p>
                      <a:pPr marL="0" marR="0">
                        <a:lnSpc>
                          <a:spcPct val="107000"/>
                        </a:lnSpc>
                        <a:spcBef>
                          <a:spcPts val="0"/>
                        </a:spcBef>
                        <a:spcAft>
                          <a:spcPts val="0"/>
                        </a:spcAft>
                      </a:pPr>
                      <a:r>
                        <a:rPr lang="es-MX" sz="2800">
                          <a:effectLst/>
                        </a:rPr>
                        <a:t>con una viudita de la capital.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69020">
                <a:tc>
                  <a:txBody>
                    <a:bodyPr/>
                    <a:lstStyle/>
                    <a:p>
                      <a:pPr marL="0" marR="0">
                        <a:lnSpc>
                          <a:spcPct val="107000"/>
                        </a:lnSpc>
                        <a:spcBef>
                          <a:spcPts val="0"/>
                        </a:spcBef>
                        <a:spcAft>
                          <a:spcPts val="0"/>
                        </a:spcAft>
                      </a:pPr>
                      <a:r>
                        <a:rPr lang="es-MX" sz="2800">
                          <a:effectLst/>
                        </a:rPr>
                        <a:t>Cuba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a:effectLst/>
                        </a:rPr>
                        <a:t>Arroz con leche se quiere casar</a:t>
                      </a:r>
                      <a:endParaRPr lang="en-US" sz="2800" dirty="0">
                        <a:effectLst/>
                      </a:endParaRPr>
                    </a:p>
                    <a:p>
                      <a:pPr marL="0" marR="0">
                        <a:lnSpc>
                          <a:spcPct val="107000"/>
                        </a:lnSpc>
                        <a:spcBef>
                          <a:spcPts val="0"/>
                        </a:spcBef>
                        <a:spcAft>
                          <a:spcPts val="0"/>
                        </a:spcAft>
                      </a:pPr>
                      <a:r>
                        <a:rPr lang="es-MX" sz="2800" dirty="0">
                          <a:effectLst/>
                        </a:rPr>
                        <a:t>con una viudita de la capital</a:t>
                      </a:r>
                      <a:endParaRPr lang="en-US" sz="2800" dirty="0">
                        <a:effectLst/>
                      </a:endParaRPr>
                    </a:p>
                    <a:p>
                      <a:pPr marL="0" marR="0">
                        <a:lnSpc>
                          <a:spcPct val="107000"/>
                        </a:lnSpc>
                        <a:spcBef>
                          <a:spcPts val="0"/>
                        </a:spcBef>
                        <a:spcAft>
                          <a:spcPts val="0"/>
                        </a:spcAft>
                      </a:pPr>
                      <a:r>
                        <a:rPr lang="es-MX" sz="2800" dirty="0">
                          <a:effectLst/>
                        </a:rPr>
                        <a:t>Rin </a:t>
                      </a:r>
                      <a:r>
                        <a:rPr lang="es-MX" sz="2800" dirty="0" err="1">
                          <a:effectLst/>
                        </a:rPr>
                        <a:t>Ran</a:t>
                      </a:r>
                      <a:r>
                        <a:rPr lang="es-MX" sz="2800" dirty="0">
                          <a:effectLst/>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0527368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10515605"/>
              </p:ext>
            </p:extLst>
          </p:nvPr>
        </p:nvGraphicFramePr>
        <p:xfrm>
          <a:off x="397164" y="471056"/>
          <a:ext cx="11065163" cy="5467925"/>
        </p:xfrm>
        <a:graphic>
          <a:graphicData uri="http://schemas.openxmlformats.org/drawingml/2006/table">
            <a:tbl>
              <a:tblPr firstRow="1" firstCol="1" bandRow="1">
                <a:tableStyleId>{5C22544A-7EE6-4342-B048-85BDC9FD1C3A}</a:tableStyleId>
              </a:tblPr>
              <a:tblGrid>
                <a:gridCol w="2198254"/>
                <a:gridCol w="8866909"/>
              </a:tblGrid>
              <a:tr h="1093585">
                <a:tc>
                  <a:txBody>
                    <a:bodyPr/>
                    <a:lstStyle/>
                    <a:p>
                      <a:pPr marL="0" marR="0">
                        <a:lnSpc>
                          <a:spcPct val="107000"/>
                        </a:lnSpc>
                        <a:spcBef>
                          <a:spcPts val="0"/>
                        </a:spcBef>
                        <a:spcAft>
                          <a:spcPts val="0"/>
                        </a:spcAft>
                      </a:pPr>
                      <a:r>
                        <a:rPr lang="es-MX" sz="2800" dirty="0" err="1">
                          <a:effectLst/>
                        </a:rPr>
                        <a:t>Espana</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Yo soy la viudita del conde Laurel</a:t>
                      </a:r>
                      <a:endParaRPr lang="en-US" sz="2800">
                        <a:effectLst/>
                      </a:endParaRPr>
                    </a:p>
                    <a:p>
                      <a:pPr marL="0" marR="0">
                        <a:lnSpc>
                          <a:spcPct val="107000"/>
                        </a:lnSpc>
                        <a:spcBef>
                          <a:spcPts val="0"/>
                        </a:spcBef>
                        <a:spcAft>
                          <a:spcPts val="0"/>
                        </a:spcAft>
                      </a:pPr>
                      <a:r>
                        <a:rPr lang="es-MX" sz="2800">
                          <a:effectLst/>
                        </a:rPr>
                        <a:t>Que quiero casarme y no encuentro con quien</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3585">
                <a:tc>
                  <a:txBody>
                    <a:bodyPr/>
                    <a:lstStyle/>
                    <a:p>
                      <a:pPr marL="0" marR="0">
                        <a:lnSpc>
                          <a:spcPct val="107000"/>
                        </a:lnSpc>
                        <a:spcBef>
                          <a:spcPts val="0"/>
                        </a:spcBef>
                        <a:spcAft>
                          <a:spcPts val="0"/>
                        </a:spcAft>
                      </a:pPr>
                      <a:r>
                        <a:rPr lang="es-MX" sz="2800">
                          <a:effectLst/>
                        </a:rPr>
                        <a:t>Guatemala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Papá, mamá, me quiero casar,</a:t>
                      </a:r>
                      <a:br>
                        <a:rPr lang="es-MX" sz="2800">
                          <a:effectLst/>
                        </a:rPr>
                      </a:br>
                      <a:r>
                        <a:rPr lang="es-MX" sz="2800">
                          <a:effectLst/>
                        </a:rPr>
                        <a:t>con una muchacha que sepa bailar.</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3585">
                <a:tc>
                  <a:txBody>
                    <a:bodyPr/>
                    <a:lstStyle/>
                    <a:p>
                      <a:pPr marL="0" marR="0">
                        <a:lnSpc>
                          <a:spcPct val="107000"/>
                        </a:lnSpc>
                        <a:spcBef>
                          <a:spcPts val="0"/>
                        </a:spcBef>
                        <a:spcAft>
                          <a:spcPts val="0"/>
                        </a:spcAft>
                      </a:pPr>
                      <a:r>
                        <a:rPr lang="es-MX" sz="2800">
                          <a:effectLst/>
                        </a:rPr>
                        <a:t>Nuevo México</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a:effectLst/>
                        </a:rPr>
                        <a:t>Arroz con leche me quiero casar</a:t>
                      </a:r>
                      <a:endParaRPr lang="en-US" sz="2800" dirty="0">
                        <a:effectLst/>
                      </a:endParaRPr>
                    </a:p>
                    <a:p>
                      <a:pPr marL="0" marR="0">
                        <a:lnSpc>
                          <a:spcPct val="107000"/>
                        </a:lnSpc>
                        <a:spcBef>
                          <a:spcPts val="0"/>
                        </a:spcBef>
                        <a:spcAft>
                          <a:spcPts val="0"/>
                        </a:spcAft>
                      </a:pPr>
                      <a:r>
                        <a:rPr lang="es-MX" sz="2800" dirty="0">
                          <a:effectLst/>
                        </a:rPr>
                        <a:t>con una señorita que sepa bailar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3585">
                <a:tc>
                  <a:txBody>
                    <a:bodyPr/>
                    <a:lstStyle/>
                    <a:p>
                      <a:pPr marL="0" marR="0">
                        <a:lnSpc>
                          <a:spcPct val="107000"/>
                        </a:lnSpc>
                        <a:spcBef>
                          <a:spcPts val="0"/>
                        </a:spcBef>
                        <a:spcAft>
                          <a:spcPts val="0"/>
                        </a:spcAft>
                      </a:pPr>
                      <a:r>
                        <a:rPr lang="es-MX" sz="2800">
                          <a:effectLst/>
                        </a:rPr>
                        <a:t>Norte de Santander</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El mozo del cura me manda un papel.</a:t>
                      </a:r>
                      <a:endParaRPr lang="en-US" sz="2800">
                        <a:effectLst/>
                      </a:endParaRPr>
                    </a:p>
                    <a:p>
                      <a:pPr marL="0" marR="0">
                        <a:lnSpc>
                          <a:spcPct val="107000"/>
                        </a:lnSpc>
                        <a:spcBef>
                          <a:spcPts val="0"/>
                        </a:spcBef>
                        <a:spcAft>
                          <a:spcPts val="0"/>
                        </a:spcAft>
                      </a:pPr>
                      <a:r>
                        <a:rPr lang="es-MX" sz="2800">
                          <a:effectLst/>
                        </a:rPr>
                        <a:t>Yo le mandé otro con Santa Isabel.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093585">
                <a:tc>
                  <a:txBody>
                    <a:bodyPr/>
                    <a:lstStyle/>
                    <a:p>
                      <a:pPr marL="0" marR="0">
                        <a:lnSpc>
                          <a:spcPct val="107000"/>
                        </a:lnSpc>
                        <a:spcBef>
                          <a:spcPts val="0"/>
                        </a:spcBef>
                        <a:spcAft>
                          <a:spcPts val="0"/>
                        </a:spcAft>
                      </a:pPr>
                      <a:r>
                        <a:rPr lang="es-MX" sz="2800">
                          <a:effectLst/>
                        </a:rPr>
                        <a:t>Puerto Rico</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a:effectLst/>
                        </a:rPr>
                        <a:t>Arroz con leche, se quiere casar </a:t>
                      </a:r>
                      <a:br>
                        <a:rPr lang="es-MX" sz="2800" dirty="0">
                          <a:effectLst/>
                        </a:rPr>
                      </a:br>
                      <a:r>
                        <a:rPr lang="es-MX" sz="2800" dirty="0">
                          <a:effectLst/>
                        </a:rPr>
                        <a:t>con una viudita de la capital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4028901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63826165"/>
              </p:ext>
            </p:extLst>
          </p:nvPr>
        </p:nvGraphicFramePr>
        <p:xfrm>
          <a:off x="637308" y="360216"/>
          <a:ext cx="10732655" cy="5837385"/>
        </p:xfrm>
        <a:graphic>
          <a:graphicData uri="http://schemas.openxmlformats.org/drawingml/2006/table">
            <a:tbl>
              <a:tblPr firstRow="1" firstCol="1" bandRow="1">
                <a:tableStyleId>{5C22544A-7EE6-4342-B048-85BDC9FD1C3A}</a:tableStyleId>
              </a:tblPr>
              <a:tblGrid>
                <a:gridCol w="2401456"/>
                <a:gridCol w="8331199"/>
              </a:tblGrid>
              <a:tr h="1167477">
                <a:tc>
                  <a:txBody>
                    <a:bodyPr/>
                    <a:lstStyle/>
                    <a:p>
                      <a:pPr marL="0" marR="0">
                        <a:lnSpc>
                          <a:spcPct val="107000"/>
                        </a:lnSpc>
                        <a:spcBef>
                          <a:spcPts val="0"/>
                        </a:spcBef>
                        <a:spcAft>
                          <a:spcPts val="0"/>
                        </a:spcAft>
                      </a:pPr>
                      <a:r>
                        <a:rPr lang="es-MX" sz="2800">
                          <a:effectLst/>
                        </a:rPr>
                        <a:t>República Dominicana</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Arroz con leche se quiere casar </a:t>
                      </a:r>
                      <a:br>
                        <a:rPr lang="es-MX" sz="2800">
                          <a:effectLst/>
                        </a:rPr>
                      </a:br>
                      <a:r>
                        <a:rPr lang="es-MX" sz="2800">
                          <a:effectLst/>
                        </a:rPr>
                        <a:t>con una viudita de la capital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67477">
                <a:tc>
                  <a:txBody>
                    <a:bodyPr/>
                    <a:lstStyle/>
                    <a:p>
                      <a:pPr marL="0" marR="0">
                        <a:lnSpc>
                          <a:spcPct val="107000"/>
                        </a:lnSpc>
                        <a:spcBef>
                          <a:spcPts val="0"/>
                        </a:spcBef>
                        <a:spcAft>
                          <a:spcPts val="0"/>
                        </a:spcAft>
                      </a:pPr>
                      <a:r>
                        <a:rPr lang="es-MX" sz="2800">
                          <a:effectLst/>
                        </a:rPr>
                        <a:t>Uruguay</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Arroz con leche me quiero casar, </a:t>
                      </a:r>
                      <a:br>
                        <a:rPr lang="es-MX" sz="2800">
                          <a:effectLst/>
                        </a:rPr>
                      </a:br>
                      <a:r>
                        <a:rPr lang="es-MX" sz="2800">
                          <a:effectLst/>
                        </a:rPr>
                        <a:t>con una niñita del barrio oriental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67477">
                <a:tc>
                  <a:txBody>
                    <a:bodyPr/>
                    <a:lstStyle/>
                    <a:p>
                      <a:pPr marL="0" marR="0">
                        <a:lnSpc>
                          <a:spcPct val="107000"/>
                        </a:lnSpc>
                        <a:spcBef>
                          <a:spcPts val="0"/>
                        </a:spcBef>
                        <a:spcAft>
                          <a:spcPts val="0"/>
                        </a:spcAft>
                      </a:pPr>
                      <a:r>
                        <a:rPr lang="es-MX" sz="2800">
                          <a:effectLst/>
                        </a:rPr>
                        <a:t>Venezuela #1</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Arroz con leche; me quiero casar </a:t>
                      </a:r>
                      <a:br>
                        <a:rPr lang="es-MX" sz="2800">
                          <a:effectLst/>
                        </a:rPr>
                      </a:br>
                      <a:r>
                        <a:rPr lang="es-MX" sz="2800">
                          <a:effectLst/>
                        </a:rPr>
                        <a:t>con una mocita de la capital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67477">
                <a:tc>
                  <a:txBody>
                    <a:bodyPr/>
                    <a:lstStyle/>
                    <a:p>
                      <a:pPr marL="0" marR="0">
                        <a:lnSpc>
                          <a:spcPct val="107000"/>
                        </a:lnSpc>
                        <a:spcBef>
                          <a:spcPts val="0"/>
                        </a:spcBef>
                        <a:spcAft>
                          <a:spcPts val="0"/>
                        </a:spcAft>
                      </a:pPr>
                      <a:r>
                        <a:rPr lang="es-MX" sz="2800">
                          <a:effectLst/>
                        </a:rPr>
                        <a:t>Venezuela #2</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a:effectLst/>
                        </a:rPr>
                        <a:t>Arroz con coco, me quiero casar,</a:t>
                      </a:r>
                      <a:br>
                        <a:rPr lang="es-MX" sz="2800">
                          <a:effectLst/>
                        </a:rPr>
                      </a:br>
                      <a:r>
                        <a:rPr lang="es-MX" sz="2800">
                          <a:effectLst/>
                        </a:rPr>
                        <a:t>con una viudita de la capital</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167477">
                <a:tc>
                  <a:txBody>
                    <a:bodyPr/>
                    <a:lstStyle/>
                    <a:p>
                      <a:pPr marL="0" marR="0">
                        <a:lnSpc>
                          <a:spcPct val="107000"/>
                        </a:lnSpc>
                        <a:spcBef>
                          <a:spcPts val="0"/>
                        </a:spcBef>
                        <a:spcAft>
                          <a:spcPts val="0"/>
                        </a:spcAft>
                      </a:pPr>
                      <a:r>
                        <a:rPr lang="es-MX" sz="2800">
                          <a:effectLst/>
                        </a:rPr>
                        <a:t>Zacatecas</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2800" dirty="0">
                          <a:effectLst/>
                        </a:rPr>
                        <a:t>Yo soy la viudita de Santa Isabel</a:t>
                      </a:r>
                      <a:endParaRPr lang="en-US" sz="2800" dirty="0">
                        <a:effectLst/>
                      </a:endParaRPr>
                    </a:p>
                    <a:p>
                      <a:pPr marL="0" marR="0">
                        <a:lnSpc>
                          <a:spcPct val="107000"/>
                        </a:lnSpc>
                        <a:spcBef>
                          <a:spcPts val="0"/>
                        </a:spcBef>
                        <a:spcAft>
                          <a:spcPts val="0"/>
                        </a:spcAft>
                      </a:pPr>
                      <a:r>
                        <a:rPr lang="es-MX" sz="2800" dirty="0">
                          <a:effectLst/>
                        </a:rPr>
                        <a:t>me quiero casar y no hallo con quien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5420442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Vocabulario</a:t>
            </a:r>
            <a:r>
              <a:rPr lang="en-US" dirty="0" smtClean="0"/>
              <a:t> #1</a:t>
            </a:r>
            <a:endParaRPr lang="en-US" dirty="0"/>
          </a:p>
        </p:txBody>
      </p:sp>
      <p:sp>
        <p:nvSpPr>
          <p:cNvPr id="3" name="Content Placeholder 2"/>
          <p:cNvSpPr>
            <a:spLocks noGrp="1"/>
          </p:cNvSpPr>
          <p:nvPr>
            <p:ph idx="1"/>
          </p:nvPr>
        </p:nvSpPr>
        <p:spPr/>
        <p:txBody>
          <a:bodyPr/>
          <a:lstStyle/>
          <a:p>
            <a:r>
              <a:rPr lang="en-US" dirty="0" err="1" smtClean="0"/>
              <a:t>Aqui</a:t>
            </a:r>
            <a:r>
              <a:rPr lang="en-US" dirty="0" smtClean="0"/>
              <a:t> </a:t>
            </a:r>
            <a:r>
              <a:rPr lang="en-US" dirty="0" err="1" smtClean="0"/>
              <a:t>tienes</a:t>
            </a:r>
            <a:r>
              <a:rPr lang="en-US" dirty="0" smtClean="0"/>
              <a:t> </a:t>
            </a:r>
            <a:r>
              <a:rPr lang="en-US" dirty="0" err="1" smtClean="0"/>
              <a:t>cien</a:t>
            </a:r>
            <a:endParaRPr lang="en-US" dirty="0" smtClean="0"/>
          </a:p>
          <a:p>
            <a:r>
              <a:rPr lang="en-US" dirty="0" err="1" smtClean="0"/>
              <a:t>Aqui</a:t>
            </a:r>
            <a:r>
              <a:rPr lang="en-US" dirty="0" smtClean="0"/>
              <a:t> </a:t>
            </a:r>
            <a:r>
              <a:rPr lang="en-US" dirty="0" err="1" smtClean="0"/>
              <a:t>tienes</a:t>
            </a:r>
            <a:r>
              <a:rPr lang="en-US" dirty="0" smtClean="0"/>
              <a:t> </a:t>
            </a:r>
            <a:r>
              <a:rPr lang="en-US" dirty="0" err="1" smtClean="0"/>
              <a:t>quien</a:t>
            </a:r>
            <a:endParaRPr lang="en-US" dirty="0" smtClean="0"/>
          </a:p>
          <a:p>
            <a:r>
              <a:rPr lang="en-US" dirty="0" smtClean="0"/>
              <a:t>Barrio oriental</a:t>
            </a:r>
          </a:p>
          <a:p>
            <a:r>
              <a:rPr lang="en-US" dirty="0" smtClean="0"/>
              <a:t>Del </a:t>
            </a:r>
            <a:r>
              <a:rPr lang="en-US" dirty="0" err="1" smtClean="0"/>
              <a:t>conde</a:t>
            </a:r>
            <a:r>
              <a:rPr lang="en-US" dirty="0" smtClean="0"/>
              <a:t> Laurel</a:t>
            </a:r>
          </a:p>
          <a:p>
            <a:r>
              <a:rPr lang="en-US" dirty="0" smtClean="0"/>
              <a:t>El </a:t>
            </a:r>
            <a:r>
              <a:rPr lang="en-US" dirty="0" err="1" smtClean="0"/>
              <a:t>mozo</a:t>
            </a:r>
            <a:r>
              <a:rPr lang="en-US" dirty="0" smtClean="0"/>
              <a:t> de Cuba</a:t>
            </a:r>
          </a:p>
          <a:p>
            <a:r>
              <a:rPr lang="en-US" dirty="0" smtClean="0"/>
              <a:t>El </a:t>
            </a:r>
            <a:r>
              <a:rPr lang="en-US" dirty="0" err="1" smtClean="0"/>
              <a:t>mozo</a:t>
            </a:r>
            <a:r>
              <a:rPr lang="en-US" dirty="0" smtClean="0"/>
              <a:t> del </a:t>
            </a:r>
            <a:r>
              <a:rPr lang="en-US" dirty="0" err="1" smtClean="0"/>
              <a:t>cura</a:t>
            </a:r>
            <a:endParaRPr lang="en-US" dirty="0" smtClean="0"/>
          </a:p>
          <a:p>
            <a:r>
              <a:rPr lang="en-US" dirty="0" smtClean="0"/>
              <a:t>En </a:t>
            </a:r>
            <a:r>
              <a:rPr lang="en-US" dirty="0" err="1" smtClean="0"/>
              <a:t>su</a:t>
            </a:r>
            <a:r>
              <a:rPr lang="en-US" dirty="0" smtClean="0"/>
              <a:t> </a:t>
            </a:r>
            <a:r>
              <a:rPr lang="en-US" dirty="0" err="1" smtClean="0"/>
              <a:t>santo</a:t>
            </a:r>
            <a:r>
              <a:rPr lang="en-US" dirty="0" smtClean="0"/>
              <a:t> </a:t>
            </a:r>
            <a:r>
              <a:rPr lang="en-US" dirty="0" err="1" smtClean="0"/>
              <a:t>lugar</a:t>
            </a:r>
            <a:endParaRPr lang="en-US" dirty="0" smtClean="0"/>
          </a:p>
          <a:p>
            <a:endParaRPr lang="en-US" dirty="0"/>
          </a:p>
        </p:txBody>
      </p:sp>
    </p:spTree>
    <p:extLst>
      <p:ext uri="{BB962C8B-B14F-4D97-AF65-F5344CB8AC3E}">
        <p14:creationId xmlns:p14="http://schemas.microsoft.com/office/powerpoint/2010/main" val="14552438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Vocabulario</a:t>
            </a:r>
            <a:r>
              <a:rPr lang="en-US" dirty="0" smtClean="0"/>
              <a:t> #2</a:t>
            </a:r>
            <a:endParaRPr lang="en-US" dirty="0"/>
          </a:p>
        </p:txBody>
      </p:sp>
      <p:sp>
        <p:nvSpPr>
          <p:cNvPr id="3" name="Content Placeholder 2"/>
          <p:cNvSpPr>
            <a:spLocks noGrp="1"/>
          </p:cNvSpPr>
          <p:nvPr>
            <p:ph idx="1"/>
          </p:nvPr>
        </p:nvSpPr>
        <p:spPr/>
        <p:txBody>
          <a:bodyPr>
            <a:normAutofit/>
          </a:bodyPr>
          <a:lstStyle/>
          <a:p>
            <a:pPr fontAlgn="ctr"/>
            <a:r>
              <a:rPr lang="es-MX" sz="3200" dirty="0"/>
              <a:t>Escoge a tu gusto</a:t>
            </a:r>
            <a:endParaRPr lang="en-US" sz="3200" dirty="0"/>
          </a:p>
          <a:p>
            <a:pPr fontAlgn="ctr"/>
            <a:r>
              <a:rPr lang="es-MX" sz="3200" dirty="0"/>
              <a:t>Iba a ser monja</a:t>
            </a:r>
            <a:endParaRPr lang="en-US" sz="3200" dirty="0"/>
          </a:p>
          <a:p>
            <a:pPr fontAlgn="ctr"/>
            <a:r>
              <a:rPr lang="es-ES" sz="3200" dirty="0"/>
              <a:t>La aguija en su </a:t>
            </a:r>
            <a:r>
              <a:rPr lang="es-ES" sz="3200" dirty="0" err="1"/>
              <a:t>campanál</a:t>
            </a:r>
            <a:endParaRPr lang="en-US" sz="3200" dirty="0"/>
          </a:p>
          <a:p>
            <a:pPr fontAlgn="ctr"/>
            <a:r>
              <a:rPr lang="es-ES" sz="3200" dirty="0"/>
              <a:t>La aguja en su </a:t>
            </a:r>
            <a:r>
              <a:rPr lang="es-ES" sz="3200" dirty="0" err="1"/>
              <a:t>canebá</a:t>
            </a:r>
            <a:endParaRPr lang="en-US" sz="3200" dirty="0"/>
          </a:p>
          <a:p>
            <a:pPr fontAlgn="ctr"/>
            <a:r>
              <a:rPr lang="es-ES" sz="3200" dirty="0"/>
              <a:t>La aguja en su mismo lugar</a:t>
            </a:r>
            <a:endParaRPr lang="en-US" sz="3200" dirty="0"/>
          </a:p>
          <a:p>
            <a:pPr fontAlgn="ctr"/>
            <a:r>
              <a:rPr lang="es-MX" sz="3200" dirty="0"/>
              <a:t>La blanquita</a:t>
            </a:r>
            <a:endParaRPr lang="en-US" sz="3200" dirty="0"/>
          </a:p>
          <a:p>
            <a:pPr fontAlgn="ctr"/>
            <a:r>
              <a:rPr lang="es-MX" sz="3200" dirty="0"/>
              <a:t>La dulce </a:t>
            </a:r>
            <a:r>
              <a:rPr lang="es-MX" sz="3200" dirty="0" smtClean="0"/>
              <a:t>doncella</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7885" y="2864303"/>
            <a:ext cx="2205541" cy="1654156"/>
          </a:xfrm>
          <a:prstGeom prst="rect">
            <a:avLst/>
          </a:prstGeom>
        </p:spPr>
      </p:pic>
    </p:spTree>
    <p:extLst>
      <p:ext uri="{BB962C8B-B14F-4D97-AF65-F5344CB8AC3E}">
        <p14:creationId xmlns:p14="http://schemas.microsoft.com/office/powerpoint/2010/main" val="13463273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Vocabulario</a:t>
            </a:r>
            <a:r>
              <a:rPr lang="en-US" dirty="0" smtClean="0"/>
              <a:t> #3</a:t>
            </a:r>
            <a:endParaRPr lang="en-US" dirty="0"/>
          </a:p>
        </p:txBody>
      </p:sp>
      <p:sp>
        <p:nvSpPr>
          <p:cNvPr id="3" name="Content Placeholder 2"/>
          <p:cNvSpPr>
            <a:spLocks noGrp="1"/>
          </p:cNvSpPr>
          <p:nvPr>
            <p:ph idx="1"/>
          </p:nvPr>
        </p:nvSpPr>
        <p:spPr/>
        <p:txBody>
          <a:bodyPr/>
          <a:lstStyle/>
          <a:p>
            <a:pPr marL="457200" indent="-457200" fontAlgn="ctr"/>
            <a:r>
              <a:rPr lang="es-MX" u="none" strike="noStrike" dirty="0" smtClean="0">
                <a:effectLst/>
              </a:rPr>
              <a:t>La negrita</a:t>
            </a:r>
          </a:p>
          <a:p>
            <a:pPr marL="457200" indent="-457200" fontAlgn="ctr"/>
            <a:r>
              <a:rPr lang="es-MX" b="0" i="0" u="none" strike="noStrike" dirty="0" smtClean="0">
                <a:solidFill>
                  <a:srgbClr val="000000"/>
                </a:solidFill>
                <a:effectLst/>
                <a:latin typeface="Calibri" panose="020F0502020204030204" pitchFamily="34" charset="0"/>
              </a:rPr>
              <a:t>La viudita</a:t>
            </a:r>
          </a:p>
          <a:p>
            <a:pPr marL="457200" indent="-457200" fontAlgn="ctr"/>
            <a:r>
              <a:rPr lang="es-MX" b="0" i="0" u="none" strike="noStrike" dirty="0" smtClean="0">
                <a:solidFill>
                  <a:srgbClr val="000000"/>
                </a:solidFill>
                <a:effectLst/>
                <a:latin typeface="Calibri" panose="020F0502020204030204" pitchFamily="34" charset="0"/>
              </a:rPr>
              <a:t>Le</a:t>
            </a:r>
            <a:r>
              <a:rPr lang="es-MX" b="0" i="0" u="none" strike="noStrike" baseline="0" dirty="0" smtClean="0">
                <a:solidFill>
                  <a:srgbClr val="000000"/>
                </a:solidFill>
                <a:effectLst/>
                <a:latin typeface="Calibri" panose="020F0502020204030204" pitchFamily="34" charset="0"/>
              </a:rPr>
              <a:t> saco la leva al </a:t>
            </a:r>
            <a:r>
              <a:rPr lang="it-IT" u="none" strike="noStrike" dirty="0" smtClean="0">
                <a:effectLst/>
              </a:rPr>
              <a:t>sacristán</a:t>
            </a:r>
          </a:p>
          <a:p>
            <a:pPr marL="457200" indent="-457200" fontAlgn="ctr"/>
            <a:r>
              <a:rPr lang="it-IT" b="0" i="0" u="none" strike="noStrike" dirty="0" smtClean="0">
                <a:solidFill>
                  <a:srgbClr val="000000"/>
                </a:solidFill>
                <a:effectLst/>
                <a:latin typeface="Calibri" panose="020F0502020204030204" pitchFamily="34" charset="0"/>
              </a:rPr>
              <a:t>Media para un general</a:t>
            </a:r>
          </a:p>
          <a:p>
            <a:pPr marL="457200" indent="-457200" fontAlgn="ctr"/>
            <a:r>
              <a:rPr lang="it-IT" b="0" i="0" u="none" strike="noStrike" dirty="0" smtClean="0">
                <a:solidFill>
                  <a:srgbClr val="000000"/>
                </a:solidFill>
                <a:effectLst/>
                <a:latin typeface="Calibri" panose="020F0502020204030204" pitchFamily="34" charset="0"/>
              </a:rPr>
              <a:t>Que</a:t>
            </a:r>
            <a:r>
              <a:rPr lang="it-IT" b="0" i="0" u="none" strike="noStrike" baseline="0" dirty="0" smtClean="0">
                <a:solidFill>
                  <a:srgbClr val="000000"/>
                </a:solidFill>
                <a:effectLst/>
                <a:latin typeface="Calibri" panose="020F0502020204030204" pitchFamily="34" charset="0"/>
              </a:rPr>
              <a:t> palos me dio</a:t>
            </a:r>
          </a:p>
          <a:p>
            <a:pPr marL="457200" indent="-457200" fontAlgn="ctr"/>
            <a:r>
              <a:rPr lang="it-IT" b="0" i="0" u="none" strike="noStrike" baseline="0" dirty="0" smtClean="0">
                <a:solidFill>
                  <a:srgbClr val="000000"/>
                </a:solidFill>
                <a:effectLst/>
                <a:latin typeface="Calibri" panose="020F0502020204030204" pitchFamily="34" charset="0"/>
              </a:rPr>
              <a:t>Que ponga la mesa</a:t>
            </a:r>
          </a:p>
          <a:p>
            <a:pPr marL="457200" indent="-457200" fontAlgn="ctr"/>
            <a:r>
              <a:rPr lang="it-IT" b="0" i="0" u="none" strike="noStrike" baseline="0" dirty="0" smtClean="0">
                <a:solidFill>
                  <a:srgbClr val="000000"/>
                </a:solidFill>
                <a:effectLst/>
                <a:latin typeface="Calibri" panose="020F0502020204030204" pitchFamily="34" charset="0"/>
              </a:rPr>
              <a:t>Que sepa abrir la puerta</a:t>
            </a:r>
            <a:endParaRPr lang="es-MX" b="0" i="0" u="none" strike="noStrike" dirty="0" smtClean="0">
              <a:solidFill>
                <a:srgbClr val="000000"/>
              </a:solidFill>
              <a:effectLst/>
              <a:latin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37332140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Vocabulario</a:t>
            </a:r>
            <a:r>
              <a:rPr lang="en-US" dirty="0" smtClean="0"/>
              <a:t> #4</a:t>
            </a:r>
            <a:endParaRPr lang="en-US" dirty="0"/>
          </a:p>
        </p:txBody>
      </p:sp>
      <p:sp>
        <p:nvSpPr>
          <p:cNvPr id="3" name="Content Placeholder 2"/>
          <p:cNvSpPr>
            <a:spLocks noGrp="1"/>
          </p:cNvSpPr>
          <p:nvPr>
            <p:ph idx="1"/>
          </p:nvPr>
        </p:nvSpPr>
        <p:spPr/>
        <p:txBody>
          <a:bodyPr>
            <a:normAutofit lnSpcReduction="10000"/>
          </a:bodyPr>
          <a:lstStyle/>
          <a:p>
            <a:pPr fontAlgn="ctr"/>
            <a:r>
              <a:rPr lang="es-MX" sz="3200" dirty="0"/>
              <a:t>Que sepa bailar</a:t>
            </a:r>
            <a:endParaRPr lang="en-US" sz="3200" dirty="0"/>
          </a:p>
          <a:p>
            <a:pPr fontAlgn="ctr"/>
            <a:r>
              <a:rPr lang="es-MX" sz="3200" dirty="0"/>
              <a:t>Que sepa bordar</a:t>
            </a:r>
            <a:endParaRPr lang="en-US" sz="3200" dirty="0"/>
          </a:p>
          <a:p>
            <a:pPr fontAlgn="ctr"/>
            <a:r>
              <a:rPr lang="es-MX" sz="3200" dirty="0"/>
              <a:t>Que sepa coser</a:t>
            </a:r>
            <a:endParaRPr lang="en-US" sz="3200" dirty="0"/>
          </a:p>
          <a:p>
            <a:pPr fontAlgn="ctr"/>
            <a:r>
              <a:rPr lang="es-MX" sz="3200" dirty="0"/>
              <a:t>Que sepa planchar</a:t>
            </a:r>
            <a:endParaRPr lang="en-US" sz="3200" dirty="0"/>
          </a:p>
          <a:p>
            <a:pPr fontAlgn="ctr"/>
            <a:r>
              <a:rPr lang="es-MX" sz="3200" dirty="0"/>
              <a:t>Se hecha a llorar</a:t>
            </a:r>
            <a:endParaRPr lang="en-US" sz="3200" dirty="0"/>
          </a:p>
          <a:p>
            <a:pPr fontAlgn="ctr"/>
            <a:r>
              <a:rPr lang="es-MX" sz="3200" dirty="0"/>
              <a:t>Sopita de pan</a:t>
            </a:r>
            <a:endParaRPr lang="en-US" sz="3200" dirty="0"/>
          </a:p>
          <a:p>
            <a:pPr fontAlgn="ctr"/>
            <a:r>
              <a:rPr lang="es-MX" sz="3200" dirty="0"/>
              <a:t>Un pañuelito</a:t>
            </a:r>
            <a:endParaRPr lang="en-US" sz="3200" dirty="0"/>
          </a:p>
          <a:p>
            <a:pPr fontAlgn="ctr"/>
            <a:r>
              <a:rPr lang="es-MX" sz="3200" dirty="0"/>
              <a:t>Una mocita</a:t>
            </a:r>
            <a:endParaRPr lang="en-US" sz="3200"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8231" y="2096943"/>
            <a:ext cx="1841500" cy="135255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32800" y="2402987"/>
            <a:ext cx="1828800" cy="18288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67366" y="1259809"/>
            <a:ext cx="1827886" cy="99669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704" y="4075813"/>
            <a:ext cx="1622146" cy="1815998"/>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71700" y="368399"/>
            <a:ext cx="1468526" cy="159288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49920" y="4378269"/>
            <a:ext cx="2194560" cy="2194560"/>
          </a:xfrm>
          <a:prstGeom prst="rect">
            <a:avLst/>
          </a:prstGeom>
        </p:spPr>
      </p:pic>
    </p:spTree>
    <p:extLst>
      <p:ext uri="{BB962C8B-B14F-4D97-AF65-F5344CB8AC3E}">
        <p14:creationId xmlns:p14="http://schemas.microsoft.com/office/powerpoint/2010/main" val="42510342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889756687"/>
              </p:ext>
            </p:extLst>
          </p:nvPr>
        </p:nvGraphicFramePr>
        <p:xfrm>
          <a:off x="932685" y="333670"/>
          <a:ext cx="10003538" cy="6023332"/>
        </p:xfrm>
        <a:graphic>
          <a:graphicData uri="http://schemas.openxmlformats.org/drawingml/2006/table">
            <a:tbl>
              <a:tblPr firstRow="1" firstCol="1" bandRow="1">
                <a:tableStyleId>{5C22544A-7EE6-4342-B048-85BDC9FD1C3A}</a:tableStyleId>
              </a:tblPr>
              <a:tblGrid>
                <a:gridCol w="671616"/>
                <a:gridCol w="1001922"/>
                <a:gridCol w="769203"/>
                <a:gridCol w="922254"/>
                <a:gridCol w="1478549"/>
                <a:gridCol w="752587"/>
                <a:gridCol w="1124712"/>
                <a:gridCol w="3282695"/>
              </a:tblGrid>
              <a:tr h="1217982">
                <a:tc>
                  <a:txBody>
                    <a:bodyPr/>
                    <a:lstStyle/>
                    <a:p>
                      <a:pPr marL="0" marR="0">
                        <a:lnSpc>
                          <a:spcPct val="107000"/>
                        </a:lnSpc>
                        <a:spcBef>
                          <a:spcPts val="0"/>
                        </a:spcBef>
                        <a:spcAft>
                          <a:spcPts val="0"/>
                        </a:spcAft>
                      </a:pPr>
                      <a:r>
                        <a:rPr lang="es-MX" sz="1600" dirty="0">
                          <a:effectLst/>
                        </a:rPr>
                        <a:t>Arroz con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Me quiero casar.   Con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Que sepa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Que sepa hacer media para un general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217982">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s-MX" sz="1600" dirty="0">
                          <a:effectLst/>
                        </a:rPr>
                        <a:t> </a:t>
                      </a:r>
                      <a:r>
                        <a:rPr lang="es-MX" sz="1600" dirty="0" smtClean="0">
                          <a:effectLst/>
                        </a:rPr>
                        <a:t>Arroz con</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leche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Se quiere </a:t>
                      </a:r>
                      <a:r>
                        <a:rPr lang="es-MX" sz="1600" dirty="0" smtClean="0">
                          <a:effectLst/>
                        </a:rPr>
                        <a:t>casar. Con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Una ninita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Del barrio oriental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s-MX" sz="1600" dirty="0">
                          <a:effectLst/>
                        </a:rPr>
                        <a:t> </a:t>
                      </a:r>
                      <a:r>
                        <a:rPr lang="es-MX" sz="1600" dirty="0" smtClean="0">
                          <a:effectLst/>
                        </a:rPr>
                        <a:t>Que sepa</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bailar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Hacer medias para un general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23772">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s-MX" sz="1600" dirty="0">
                          <a:effectLst/>
                        </a:rPr>
                        <a:t> </a:t>
                      </a:r>
                      <a:r>
                        <a:rPr lang="es-MX" sz="1600" dirty="0" smtClean="0">
                          <a:effectLst/>
                        </a:rPr>
                        <a:t>Arroz con</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coco</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Una senorita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De Portugal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s-MX" sz="1600" dirty="0">
                          <a:effectLst/>
                        </a:rPr>
                        <a:t> </a:t>
                      </a:r>
                      <a:r>
                        <a:rPr lang="es-MX" sz="1600" dirty="0" smtClean="0">
                          <a:effectLst/>
                        </a:rPr>
                        <a:t>Que sepa</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coser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Abrir la puerta para ir a pasear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10057">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es-MX" sz="1600" dirty="0">
                          <a:effectLst/>
                        </a:rPr>
                        <a:t> </a:t>
                      </a:r>
                      <a:r>
                        <a:rPr lang="es-MX" sz="1600" dirty="0" smtClean="0">
                          <a:effectLst/>
                        </a:rPr>
                        <a:t>Arroz con</a:t>
                      </a: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Una viudita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De la capital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smtClean="0">
                          <a:effectLst/>
                        </a:rPr>
                        <a:t> Que sepa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bordar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Que ponga la aguja en su mismo lugar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15848">
                <a:tc>
                  <a:txBody>
                    <a:bodyPr/>
                    <a:lstStyle/>
                    <a:p>
                      <a:pPr marL="0" marR="0">
                        <a:lnSpc>
                          <a:spcPct val="107000"/>
                        </a:lnSpc>
                        <a:spcBef>
                          <a:spcPts val="0"/>
                        </a:spcBef>
                        <a:spcAft>
                          <a:spcPts val="0"/>
                        </a:spcAft>
                      </a:pPr>
                      <a:r>
                        <a:rPr lang="es-MX" sz="1600" dirty="0" smtClean="0">
                          <a:effectLst/>
                        </a:rPr>
                        <a:t>Arroz con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Una mocita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r>
                        <a:rPr lang="es-MX" sz="1600" dirty="0" smtClean="0">
                          <a:effectLst/>
                        </a:rPr>
                        <a:t>Que sepa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planchar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Que ponga la aguja en su </a:t>
                      </a:r>
                      <a:r>
                        <a:rPr lang="es-MX" sz="1600" dirty="0" err="1">
                          <a:effectLst/>
                        </a:rPr>
                        <a:t>canebá</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15848">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r>
                        <a:rPr lang="es-MX" sz="1600" dirty="0" smtClean="0">
                          <a:effectLst/>
                        </a:rPr>
                        <a:t>Que sepa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Que ponga su aguija en su campanál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9263">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 </a:t>
                      </a:r>
                      <a:r>
                        <a:rPr lang="es-MX" sz="1600" dirty="0" smtClean="0">
                          <a:effectLst/>
                        </a:rPr>
                        <a:t>Que sepa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s-MX" sz="1600" dirty="0">
                          <a:effectLst/>
                        </a:rPr>
                        <a:t>Que ponga la mesa en su santo lugar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643201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Sinónimos</a:t>
            </a:r>
            <a:endParaRPr lang="en-US" dirty="0"/>
          </a:p>
        </p:txBody>
      </p:sp>
      <p:sp>
        <p:nvSpPr>
          <p:cNvPr id="3" name="Content Placeholder 2"/>
          <p:cNvSpPr>
            <a:spLocks noGrp="1"/>
          </p:cNvSpPr>
          <p:nvPr>
            <p:ph idx="1"/>
          </p:nvPr>
        </p:nvSpPr>
        <p:spPr/>
        <p:txBody>
          <a:bodyPr/>
          <a:lstStyle/>
          <a:p>
            <a:r>
              <a:rPr lang="en-US" dirty="0" err="1" smtClean="0"/>
              <a:t>Aguja</a:t>
            </a:r>
            <a:r>
              <a:rPr lang="en-US" dirty="0" smtClean="0"/>
              <a:t> = </a:t>
            </a:r>
            <a:r>
              <a:rPr lang="en-US" dirty="0" err="1" smtClean="0"/>
              <a:t>abuja</a:t>
            </a:r>
            <a:r>
              <a:rPr lang="en-US" dirty="0" smtClean="0"/>
              <a:t> = </a:t>
            </a:r>
            <a:r>
              <a:rPr lang="en-US" dirty="0" err="1" smtClean="0"/>
              <a:t>alfiler</a:t>
            </a:r>
            <a:r>
              <a:rPr lang="en-US" dirty="0" smtClean="0"/>
              <a:t> = </a:t>
            </a:r>
            <a:r>
              <a:rPr lang="en-US" dirty="0" err="1" smtClean="0"/>
              <a:t>aguijón</a:t>
            </a:r>
            <a:endParaRPr lang="en-US" dirty="0" smtClean="0"/>
          </a:p>
          <a:p>
            <a:r>
              <a:rPr lang="en-US" dirty="0" err="1" smtClean="0"/>
              <a:t>Cabená</a:t>
            </a:r>
            <a:r>
              <a:rPr lang="en-US" dirty="0" smtClean="0"/>
              <a:t> = </a:t>
            </a:r>
            <a:r>
              <a:rPr lang="en-US" dirty="0" err="1" smtClean="0"/>
              <a:t>lona</a:t>
            </a:r>
            <a:r>
              <a:rPr lang="en-US" dirty="0" smtClean="0"/>
              <a:t> = </a:t>
            </a:r>
            <a:r>
              <a:rPr lang="en-US" dirty="0" err="1" smtClean="0"/>
              <a:t>canevá</a:t>
            </a:r>
            <a:endParaRPr lang="en-US" dirty="0" smtClean="0"/>
          </a:p>
          <a:p>
            <a:r>
              <a:rPr lang="en-US" dirty="0" err="1" smtClean="0"/>
              <a:t>Cura</a:t>
            </a:r>
            <a:r>
              <a:rPr lang="en-US" dirty="0" smtClean="0"/>
              <a:t> = </a:t>
            </a:r>
            <a:r>
              <a:rPr lang="en-US" dirty="0" err="1" smtClean="0"/>
              <a:t>sacerdote</a:t>
            </a:r>
            <a:r>
              <a:rPr lang="en-US" dirty="0" smtClean="0"/>
              <a:t> = </a:t>
            </a:r>
            <a:r>
              <a:rPr lang="en-US" dirty="0" err="1" smtClean="0"/>
              <a:t>clérigo</a:t>
            </a:r>
            <a:r>
              <a:rPr lang="en-US" dirty="0" smtClean="0"/>
              <a:t> = padre</a:t>
            </a:r>
          </a:p>
          <a:p>
            <a:r>
              <a:rPr lang="en-US" dirty="0" err="1" smtClean="0"/>
              <a:t>Mozo</a:t>
            </a:r>
            <a:r>
              <a:rPr lang="en-US" dirty="0" smtClean="0"/>
              <a:t> = </a:t>
            </a:r>
            <a:r>
              <a:rPr lang="en-US" dirty="0" err="1" smtClean="0"/>
              <a:t>joven</a:t>
            </a:r>
            <a:r>
              <a:rPr lang="en-US" dirty="0" smtClean="0"/>
              <a:t> = </a:t>
            </a:r>
            <a:r>
              <a:rPr lang="en-US" dirty="0" err="1" smtClean="0"/>
              <a:t>muchacho</a:t>
            </a:r>
            <a:r>
              <a:rPr lang="en-US" dirty="0" smtClean="0"/>
              <a:t> = </a:t>
            </a:r>
            <a:r>
              <a:rPr lang="en-US" dirty="0" err="1" smtClean="0"/>
              <a:t>zagal</a:t>
            </a:r>
            <a:r>
              <a:rPr lang="en-US" dirty="0"/>
              <a:t> </a:t>
            </a:r>
            <a:r>
              <a:rPr lang="en-US" dirty="0" smtClean="0"/>
              <a:t>= </a:t>
            </a:r>
            <a:r>
              <a:rPr lang="en-US" dirty="0" err="1" smtClean="0"/>
              <a:t>mancebo</a:t>
            </a:r>
            <a:r>
              <a:rPr lang="en-US" dirty="0" smtClean="0"/>
              <a:t> = </a:t>
            </a:r>
            <a:r>
              <a:rPr lang="en-US" dirty="0" err="1" smtClean="0"/>
              <a:t>chico</a:t>
            </a:r>
            <a:r>
              <a:rPr lang="en-US" dirty="0" smtClean="0"/>
              <a:t> = </a:t>
            </a:r>
            <a:r>
              <a:rPr lang="en-US" dirty="0" err="1" smtClean="0"/>
              <a:t>adolescente</a:t>
            </a:r>
            <a:endParaRPr lang="en-US" dirty="0" smtClean="0"/>
          </a:p>
          <a:p>
            <a:r>
              <a:rPr lang="en-US" dirty="0" err="1" smtClean="0"/>
              <a:t>Paño</a:t>
            </a:r>
            <a:r>
              <a:rPr lang="en-US" dirty="0" smtClean="0"/>
              <a:t> = </a:t>
            </a:r>
            <a:r>
              <a:rPr lang="en-US" dirty="0" err="1" smtClean="0"/>
              <a:t>panuelito</a:t>
            </a:r>
            <a:r>
              <a:rPr lang="en-US" dirty="0" smtClean="0"/>
              <a:t> = </a:t>
            </a:r>
            <a:r>
              <a:rPr lang="en-US" dirty="0" err="1" smtClean="0"/>
              <a:t>moquero</a:t>
            </a:r>
            <a:r>
              <a:rPr lang="en-US" dirty="0" smtClean="0"/>
              <a:t> = </a:t>
            </a:r>
            <a:r>
              <a:rPr lang="en-US" dirty="0" err="1" smtClean="0"/>
              <a:t>sonador</a:t>
            </a:r>
            <a:endParaRPr lang="en-US" dirty="0" smtClean="0"/>
          </a:p>
          <a:p>
            <a:r>
              <a:rPr lang="en-US" dirty="0" smtClean="0"/>
              <a:t>Senorita = </a:t>
            </a:r>
            <a:r>
              <a:rPr lang="en-US" dirty="0" err="1" smtClean="0"/>
              <a:t>damisela</a:t>
            </a:r>
            <a:r>
              <a:rPr lang="en-US" dirty="0" smtClean="0"/>
              <a:t> = </a:t>
            </a:r>
            <a:r>
              <a:rPr lang="en-US" dirty="0" err="1" smtClean="0"/>
              <a:t>jovencita</a:t>
            </a:r>
            <a:r>
              <a:rPr lang="en-US" dirty="0" smtClean="0"/>
              <a:t> = </a:t>
            </a:r>
            <a:r>
              <a:rPr lang="en-US" dirty="0" err="1" smtClean="0"/>
              <a:t>muchacha</a:t>
            </a:r>
            <a:r>
              <a:rPr lang="en-US" dirty="0" smtClean="0"/>
              <a:t> = </a:t>
            </a:r>
            <a:r>
              <a:rPr lang="en-US" dirty="0" err="1" smtClean="0"/>
              <a:t>zagala</a:t>
            </a:r>
            <a:r>
              <a:rPr lang="en-US" dirty="0" smtClean="0"/>
              <a:t> = </a:t>
            </a:r>
            <a:r>
              <a:rPr lang="en-US" dirty="0" err="1" smtClean="0"/>
              <a:t>mocita</a:t>
            </a:r>
            <a:r>
              <a:rPr lang="en-US" dirty="0" smtClean="0"/>
              <a:t> =</a:t>
            </a:r>
            <a:r>
              <a:rPr lang="en-US" dirty="0" err="1" smtClean="0"/>
              <a:t>guajira</a:t>
            </a:r>
            <a:endParaRPr lang="en-US" dirty="0" smtClean="0"/>
          </a:p>
          <a:p>
            <a:r>
              <a:rPr lang="en-US" dirty="0" err="1" smtClean="0"/>
              <a:t>Viuda</a:t>
            </a:r>
            <a:r>
              <a:rPr lang="en-US" dirty="0" smtClean="0"/>
              <a:t> = </a:t>
            </a:r>
            <a:r>
              <a:rPr lang="en-US" dirty="0" err="1" smtClean="0"/>
              <a:t>enlutada</a:t>
            </a:r>
            <a:endParaRPr lang="en-US" dirty="0" smtClean="0"/>
          </a:p>
          <a:p>
            <a:endParaRPr lang="en-US" dirty="0"/>
          </a:p>
        </p:txBody>
      </p:sp>
    </p:spTree>
    <p:extLst>
      <p:ext uri="{BB962C8B-B14F-4D97-AF65-F5344CB8AC3E}">
        <p14:creationId xmlns:p14="http://schemas.microsoft.com/office/powerpoint/2010/main" val="13507543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r>
              <a:rPr lang="en-US" dirty="0" err="1" smtClean="0"/>
              <a:t>Powerpoint</a:t>
            </a:r>
            <a:endParaRPr lang="en-US" dirty="0" smtClean="0"/>
          </a:p>
          <a:p>
            <a:r>
              <a:rPr lang="en-US" dirty="0" smtClean="0"/>
              <a:t>Common core standards</a:t>
            </a:r>
          </a:p>
          <a:p>
            <a:r>
              <a:rPr lang="en-US" dirty="0" smtClean="0"/>
              <a:t>Online websites</a:t>
            </a:r>
          </a:p>
          <a:p>
            <a:endParaRPr lang="en-US" dirty="0"/>
          </a:p>
        </p:txBody>
      </p:sp>
    </p:spTree>
    <p:extLst>
      <p:ext uri="{BB962C8B-B14F-4D97-AF65-F5344CB8AC3E}">
        <p14:creationId xmlns:p14="http://schemas.microsoft.com/office/powerpoint/2010/main" val="27176241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YouTube Videos with </a:t>
            </a:r>
            <a:r>
              <a:rPr lang="en-US" dirty="0" err="1" smtClean="0"/>
              <a:t>Arroz</a:t>
            </a:r>
            <a:r>
              <a:rPr lang="en-US" dirty="0" smtClean="0"/>
              <a:t> con </a:t>
            </a:r>
            <a:r>
              <a:rPr lang="en-US" dirty="0" err="1" smtClean="0"/>
              <a:t>leche</a:t>
            </a:r>
            <a:endParaRPr lang="en-US" dirty="0"/>
          </a:p>
        </p:txBody>
      </p:sp>
      <p:sp>
        <p:nvSpPr>
          <p:cNvPr id="3" name="Content Placeholder 2"/>
          <p:cNvSpPr>
            <a:spLocks noGrp="1"/>
          </p:cNvSpPr>
          <p:nvPr>
            <p:ph idx="1"/>
          </p:nvPr>
        </p:nvSpPr>
        <p:spPr/>
        <p:txBody>
          <a:bodyPr>
            <a:normAutofit lnSpcReduction="10000"/>
          </a:bodyPr>
          <a:lstStyle/>
          <a:p>
            <a:r>
              <a:rPr lang="en-US" dirty="0" err="1" smtClean="0"/>
              <a:t>Arroz</a:t>
            </a:r>
            <a:r>
              <a:rPr lang="en-US" dirty="0" smtClean="0"/>
              <a:t> con </a:t>
            </a:r>
            <a:r>
              <a:rPr lang="en-US" dirty="0" err="1" smtClean="0"/>
              <a:t>Leche</a:t>
            </a:r>
            <a:r>
              <a:rPr lang="en-US" dirty="0" smtClean="0"/>
              <a:t> – </a:t>
            </a:r>
            <a:r>
              <a:rPr lang="en-US" dirty="0" err="1" smtClean="0"/>
              <a:t>Canciones</a:t>
            </a:r>
            <a:r>
              <a:rPr lang="en-US" dirty="0" smtClean="0"/>
              <a:t> </a:t>
            </a:r>
            <a:r>
              <a:rPr lang="en-US" dirty="0" err="1" smtClean="0"/>
              <a:t>Infantiles</a:t>
            </a:r>
            <a:r>
              <a:rPr lang="en-US" dirty="0" smtClean="0"/>
              <a:t> [El </a:t>
            </a:r>
            <a:r>
              <a:rPr lang="en-US" dirty="0" err="1" smtClean="0"/>
              <a:t>Reino</a:t>
            </a:r>
            <a:r>
              <a:rPr lang="en-US" dirty="0" smtClean="0"/>
              <a:t> </a:t>
            </a:r>
            <a:r>
              <a:rPr lang="en-US" dirty="0" err="1" smtClean="0"/>
              <a:t>Infantil</a:t>
            </a:r>
            <a:r>
              <a:rPr lang="en-US" dirty="0" smtClean="0"/>
              <a:t>] </a:t>
            </a:r>
            <a:r>
              <a:rPr lang="en-US" dirty="0" smtClean="0">
                <a:hlinkClick r:id="rId2"/>
              </a:rPr>
              <a:t>https://www.youtube.com/watch?v=LuH75Ir1rXc</a:t>
            </a:r>
            <a:endParaRPr lang="en-US" dirty="0" smtClean="0"/>
          </a:p>
          <a:p>
            <a:r>
              <a:rPr lang="en-US" dirty="0" smtClean="0"/>
              <a:t>ARROZ CON LECHE – </a:t>
            </a:r>
            <a:r>
              <a:rPr lang="en-US" dirty="0" err="1" smtClean="0"/>
              <a:t>Canciones</a:t>
            </a:r>
            <a:r>
              <a:rPr lang="en-US" dirty="0" smtClean="0"/>
              <a:t> </a:t>
            </a:r>
            <a:r>
              <a:rPr lang="en-US" dirty="0" err="1" smtClean="0"/>
              <a:t>infantiles</a:t>
            </a:r>
            <a:r>
              <a:rPr lang="en-US" dirty="0" smtClean="0"/>
              <a:t> [</a:t>
            </a:r>
            <a:r>
              <a:rPr lang="en-US" dirty="0" err="1" smtClean="0"/>
              <a:t>jorgeembon</a:t>
            </a:r>
            <a:r>
              <a:rPr lang="en-US" dirty="0" smtClean="0"/>
              <a:t>] </a:t>
            </a:r>
            <a:r>
              <a:rPr lang="en-US" dirty="0" smtClean="0">
                <a:hlinkClick r:id="rId3"/>
              </a:rPr>
              <a:t>http://www.youtube.com/watch?v=vpgUCriIvLk</a:t>
            </a:r>
            <a:endParaRPr lang="en-US" dirty="0" smtClean="0"/>
          </a:p>
          <a:p>
            <a:r>
              <a:rPr lang="en-US" dirty="0" err="1" smtClean="0"/>
              <a:t>Arroz</a:t>
            </a:r>
            <a:r>
              <a:rPr lang="en-US" dirty="0" smtClean="0"/>
              <a:t> con </a:t>
            </a:r>
            <a:r>
              <a:rPr lang="en-US" dirty="0" err="1" smtClean="0"/>
              <a:t>Leche</a:t>
            </a:r>
            <a:r>
              <a:rPr lang="en-US" dirty="0" smtClean="0"/>
              <a:t> – </a:t>
            </a:r>
            <a:r>
              <a:rPr lang="en-US" dirty="0" err="1" smtClean="0"/>
              <a:t>Canciones</a:t>
            </a:r>
            <a:r>
              <a:rPr lang="en-US" dirty="0" smtClean="0"/>
              <a:t> </a:t>
            </a:r>
            <a:r>
              <a:rPr lang="en-US" dirty="0" err="1" smtClean="0"/>
              <a:t>Infantiles</a:t>
            </a:r>
            <a:r>
              <a:rPr lang="en-US" dirty="0" smtClean="0"/>
              <a:t> [</a:t>
            </a:r>
            <a:r>
              <a:rPr lang="en-US" dirty="0" err="1" smtClean="0"/>
              <a:t>MrLearnSpanish</a:t>
            </a:r>
            <a:r>
              <a:rPr lang="en-US" dirty="0" smtClean="0"/>
              <a:t>] </a:t>
            </a:r>
            <a:r>
              <a:rPr lang="en-US" dirty="0" smtClean="0">
                <a:hlinkClick r:id="rId4"/>
              </a:rPr>
              <a:t>http://www.youtube.com/watch?v=U4K-qKHwgGY</a:t>
            </a:r>
            <a:endParaRPr lang="en-US" dirty="0" smtClean="0"/>
          </a:p>
          <a:p>
            <a:r>
              <a:rPr lang="en-US" dirty="0" err="1" smtClean="0"/>
              <a:t>Arroz</a:t>
            </a:r>
            <a:r>
              <a:rPr lang="en-US" dirty="0" smtClean="0"/>
              <a:t> con </a:t>
            </a:r>
            <a:r>
              <a:rPr lang="en-US" dirty="0" err="1" smtClean="0"/>
              <a:t>Leche</a:t>
            </a:r>
            <a:r>
              <a:rPr lang="en-US" dirty="0" smtClean="0"/>
              <a:t> </a:t>
            </a:r>
            <a:r>
              <a:rPr lang="en-US" dirty="0" err="1" smtClean="0"/>
              <a:t>cancion</a:t>
            </a:r>
            <a:r>
              <a:rPr lang="en-US" dirty="0" smtClean="0"/>
              <a:t> Mexicana [</a:t>
            </a:r>
            <a:r>
              <a:rPr lang="en-US" dirty="0" err="1" smtClean="0"/>
              <a:t>Cinthya</a:t>
            </a:r>
            <a:r>
              <a:rPr lang="en-US" dirty="0" smtClean="0"/>
              <a:t> </a:t>
            </a:r>
            <a:r>
              <a:rPr lang="en-US" dirty="0" err="1" smtClean="0"/>
              <a:t>munoz</a:t>
            </a:r>
            <a:r>
              <a:rPr lang="en-US" dirty="0" smtClean="0"/>
              <a:t>] </a:t>
            </a:r>
            <a:r>
              <a:rPr lang="en-US" dirty="0" smtClean="0">
                <a:hlinkClick r:id="rId5"/>
              </a:rPr>
              <a:t>http://www.youtube.com/watch?v=9KOnTiNwuZs</a:t>
            </a:r>
            <a:endParaRPr lang="en-US" dirty="0" smtClean="0"/>
          </a:p>
          <a:p>
            <a:r>
              <a:rPr lang="en-US" dirty="0" err="1" smtClean="0"/>
              <a:t>Canciones</a:t>
            </a:r>
            <a:r>
              <a:rPr lang="en-US" dirty="0" smtClean="0"/>
              <a:t> </a:t>
            </a:r>
            <a:r>
              <a:rPr lang="en-US" dirty="0" err="1" smtClean="0"/>
              <a:t>infantiles</a:t>
            </a:r>
            <a:r>
              <a:rPr lang="en-US" dirty="0" smtClean="0"/>
              <a:t> – </a:t>
            </a:r>
            <a:r>
              <a:rPr lang="en-US" dirty="0" err="1" smtClean="0"/>
              <a:t>Arroz</a:t>
            </a:r>
            <a:r>
              <a:rPr lang="en-US" dirty="0" smtClean="0"/>
              <a:t> con </a:t>
            </a:r>
            <a:r>
              <a:rPr lang="en-US" dirty="0" err="1" smtClean="0"/>
              <a:t>leche</a:t>
            </a:r>
            <a:r>
              <a:rPr lang="en-US" dirty="0" smtClean="0"/>
              <a:t> [YA VIDEO </a:t>
            </a:r>
            <a:r>
              <a:rPr lang="en-US" dirty="0" err="1" smtClean="0"/>
              <a:t>SueNinosAngulo</a:t>
            </a:r>
            <a:r>
              <a:rPr lang="en-US" dirty="0" smtClean="0"/>
              <a:t>] </a:t>
            </a:r>
            <a:r>
              <a:rPr lang="en-US" dirty="0" smtClean="0">
                <a:hlinkClick r:id="rId6"/>
              </a:rPr>
              <a:t>https://www.youtube.com/watch?v=OhYdw0FaRPo</a:t>
            </a:r>
            <a:endParaRPr lang="en-US" dirty="0" smtClean="0"/>
          </a:p>
          <a:p>
            <a:endParaRPr lang="en-US" dirty="0"/>
          </a:p>
        </p:txBody>
      </p:sp>
    </p:spTree>
    <p:extLst>
      <p:ext uri="{BB962C8B-B14F-4D97-AF65-F5344CB8AC3E}">
        <p14:creationId xmlns:p14="http://schemas.microsoft.com/office/powerpoint/2010/main" val="16107559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Books with </a:t>
            </a:r>
            <a:r>
              <a:rPr lang="en-US" dirty="0" err="1" smtClean="0"/>
              <a:t>Arroz</a:t>
            </a:r>
            <a:r>
              <a:rPr lang="en-US" dirty="0" smtClean="0"/>
              <a:t> con </a:t>
            </a:r>
            <a:r>
              <a:rPr lang="en-US" dirty="0" err="1" smtClean="0"/>
              <a:t>leche</a:t>
            </a:r>
            <a:endParaRPr lang="en-US" dirty="0"/>
          </a:p>
        </p:txBody>
      </p:sp>
      <p:pic>
        <p:nvPicPr>
          <p:cNvPr id="5" name="Content Placeholder 4"/>
          <p:cNvPicPr>
            <a:picLocks noGrp="1" noChangeAspect="1"/>
          </p:cNvPicPr>
          <p:nvPr>
            <p:ph idx="1"/>
          </p:nvPr>
        </p:nvPicPr>
        <p:blipFill>
          <a:blip r:embed="rId2"/>
          <a:stretch>
            <a:fillRect/>
          </a:stretch>
        </p:blipFill>
        <p:spPr>
          <a:xfrm>
            <a:off x="987663" y="1825625"/>
            <a:ext cx="10216673" cy="4351338"/>
          </a:xfrm>
          <a:prstGeom prst="rect">
            <a:avLst/>
          </a:prstGeom>
        </p:spPr>
      </p:pic>
    </p:spTree>
    <p:extLst>
      <p:ext uri="{BB962C8B-B14F-4D97-AF65-F5344CB8AC3E}">
        <p14:creationId xmlns:p14="http://schemas.microsoft.com/office/powerpoint/2010/main" val="32051619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Recordings of </a:t>
            </a:r>
            <a:r>
              <a:rPr lang="en-US" dirty="0" err="1" smtClean="0"/>
              <a:t>Arroz</a:t>
            </a:r>
            <a:r>
              <a:rPr lang="en-US" dirty="0" smtClean="0"/>
              <a:t> con </a:t>
            </a:r>
            <a:r>
              <a:rPr lang="en-US" dirty="0" err="1" smtClean="0"/>
              <a:t>leche</a:t>
            </a:r>
            <a:r>
              <a:rPr lang="en-US" dirty="0" smtClean="0"/>
              <a:t> / La </a:t>
            </a:r>
            <a:r>
              <a:rPr lang="en-US" dirty="0" err="1" smtClean="0"/>
              <a:t>viudita</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hlinkClick r:id="rId2"/>
              </a:rPr>
              <a:t>ARROZ CON LECHE Las </a:t>
            </a:r>
            <a:r>
              <a:rPr lang="en-US" dirty="0" err="1" smtClean="0">
                <a:hlinkClick r:id="rId2"/>
              </a:rPr>
              <a:t>Tortuguitas</a:t>
            </a:r>
            <a:r>
              <a:rPr lang="en-US" dirty="0" smtClean="0">
                <a:hlinkClick r:id="rId2"/>
              </a:rPr>
              <a:t> 2006.</a:t>
            </a:r>
            <a:r>
              <a:rPr lang="en-US" dirty="0" smtClean="0"/>
              <a:t> </a:t>
            </a:r>
            <a:r>
              <a:rPr lang="en-US" dirty="0" err="1" smtClean="0"/>
              <a:t>Arroz</a:t>
            </a:r>
            <a:r>
              <a:rPr lang="en-US" dirty="0" smtClean="0"/>
              <a:t> con </a:t>
            </a:r>
            <a:r>
              <a:rPr lang="en-US" dirty="0" err="1" smtClean="0"/>
              <a:t>leche</a:t>
            </a:r>
            <a:r>
              <a:rPr lang="en-US" dirty="0" smtClean="0"/>
              <a:t>. Flute, keyboard, &amp; female voice.  [</a:t>
            </a:r>
            <a:r>
              <a:rPr lang="en-US" dirty="0" err="1" smtClean="0"/>
              <a:t>Lulluby</a:t>
            </a:r>
            <a:r>
              <a:rPr lang="en-US" dirty="0" smtClean="0"/>
              <a:t>[</a:t>
            </a:r>
          </a:p>
          <a:p>
            <a:r>
              <a:rPr lang="en-US" dirty="0" smtClean="0">
                <a:hlinkClick r:id="rId3"/>
              </a:rPr>
              <a:t>CANTOS Y CUENTOS INFANTILES. VOL 5 2008</a:t>
            </a:r>
            <a:r>
              <a:rPr lang="en-US" dirty="0" smtClean="0"/>
              <a:t>.  </a:t>
            </a:r>
            <a:r>
              <a:rPr lang="en-US" dirty="0" err="1" smtClean="0"/>
              <a:t>Arroz</a:t>
            </a:r>
            <a:r>
              <a:rPr lang="en-US" dirty="0" smtClean="0"/>
              <a:t> con </a:t>
            </a:r>
            <a:r>
              <a:rPr lang="en-US" dirty="0" err="1" smtClean="0"/>
              <a:t>leche</a:t>
            </a:r>
            <a:r>
              <a:rPr lang="en-US" dirty="0" smtClean="0"/>
              <a:t>. Piano, two voices.  [</a:t>
            </a:r>
            <a:r>
              <a:rPr lang="en-US" dirty="0" err="1" smtClean="0"/>
              <a:t>Vals</a:t>
            </a:r>
            <a:r>
              <a:rPr lang="en-US" dirty="0"/>
              <a:t>]</a:t>
            </a:r>
            <a:endParaRPr lang="en-US" dirty="0" smtClean="0"/>
          </a:p>
          <a:p>
            <a:r>
              <a:rPr lang="en-US" dirty="0" smtClean="0">
                <a:hlinkClick r:id="rId4"/>
              </a:rPr>
              <a:t>LA PAJARA PINTA Y EL PERRITO MUSICAL VOL 1 y 2, 2010.   </a:t>
            </a:r>
            <a:r>
              <a:rPr lang="en-US" dirty="0" err="1" smtClean="0"/>
              <a:t>Arroz</a:t>
            </a:r>
            <a:r>
              <a:rPr lang="en-US" dirty="0" smtClean="0"/>
              <a:t> con </a:t>
            </a:r>
            <a:r>
              <a:rPr lang="en-US" dirty="0" err="1" smtClean="0"/>
              <a:t>leche</a:t>
            </a:r>
            <a:r>
              <a:rPr lang="en-US" dirty="0" smtClean="0"/>
              <a:t>. Female voice, keyboards, percussion, bass</a:t>
            </a:r>
          </a:p>
          <a:p>
            <a:r>
              <a:rPr lang="en-US" dirty="0" smtClean="0">
                <a:hlinkClick r:id="rId5"/>
              </a:rPr>
              <a:t>LOS HERMANOS RINCON Y LA </a:t>
            </a:r>
            <a:r>
              <a:rPr lang="en-US" dirty="0" smtClean="0">
                <a:hlinkClick r:id="rId5"/>
              </a:rPr>
              <a:t>PAJARA </a:t>
            </a:r>
            <a:r>
              <a:rPr lang="en-US" dirty="0" smtClean="0">
                <a:hlinkClick r:id="rId5"/>
              </a:rPr>
              <a:t>PINTA 2006</a:t>
            </a:r>
            <a:r>
              <a:rPr lang="en-US" dirty="0" smtClean="0"/>
              <a:t>. La </a:t>
            </a:r>
            <a:r>
              <a:rPr lang="en-US" dirty="0" err="1" smtClean="0"/>
              <a:t>Viudita</a:t>
            </a:r>
            <a:r>
              <a:rPr lang="en-US" dirty="0" smtClean="0"/>
              <a:t> de Santa Isabel.  Children’s voices, guitar, flute, </a:t>
            </a:r>
            <a:r>
              <a:rPr lang="en-US" dirty="0" err="1" smtClean="0"/>
              <a:t>tambor</a:t>
            </a:r>
            <a:r>
              <a:rPr lang="en-US" dirty="0" smtClean="0"/>
              <a:t> y </a:t>
            </a:r>
            <a:r>
              <a:rPr lang="en-US" dirty="0" err="1" smtClean="0"/>
              <a:t>palos</a:t>
            </a:r>
            <a:r>
              <a:rPr lang="en-US" dirty="0" smtClean="0"/>
              <a:t>. [</a:t>
            </a:r>
            <a:r>
              <a:rPr lang="en-US" dirty="0" err="1" smtClean="0"/>
              <a:t>Vals</a:t>
            </a:r>
            <a:r>
              <a:rPr lang="en-US" dirty="0" smtClean="0"/>
              <a:t>]</a:t>
            </a:r>
          </a:p>
          <a:p>
            <a:r>
              <a:rPr lang="en-US" dirty="0" smtClean="0">
                <a:hlinkClick r:id="rId6"/>
              </a:rPr>
              <a:t>LOS CANTOS QUE CANTAMOS Hernan </a:t>
            </a:r>
            <a:r>
              <a:rPr lang="en-US" dirty="0" err="1" smtClean="0">
                <a:hlinkClick r:id="rId6"/>
              </a:rPr>
              <a:t>Gamboa</a:t>
            </a:r>
            <a:r>
              <a:rPr lang="en-US" dirty="0" smtClean="0">
                <a:hlinkClick r:id="rId6"/>
              </a:rPr>
              <a:t> </a:t>
            </a:r>
            <a:r>
              <a:rPr lang="en-US" dirty="0" smtClean="0"/>
              <a:t>2008.  </a:t>
            </a:r>
            <a:r>
              <a:rPr lang="en-US" dirty="0" err="1" smtClean="0"/>
              <a:t>Arroz</a:t>
            </a:r>
            <a:r>
              <a:rPr lang="en-US" dirty="0" smtClean="0"/>
              <a:t> con </a:t>
            </a:r>
            <a:r>
              <a:rPr lang="en-US" dirty="0" err="1" smtClean="0"/>
              <a:t>leche</a:t>
            </a:r>
            <a:r>
              <a:rPr lang="en-US" dirty="0" smtClean="0"/>
              <a:t>. Classical guitar, flute, &amp; male voice. [fast 2/4][</a:t>
            </a:r>
          </a:p>
          <a:p>
            <a:r>
              <a:rPr lang="en-US" dirty="0" smtClean="0">
                <a:hlinkClick r:id="rId7"/>
              </a:rPr>
              <a:t>RONDAS INFANTILES VOL II </a:t>
            </a:r>
            <a:r>
              <a:rPr lang="en-US" dirty="0" smtClean="0"/>
              <a:t>Irma Alvarez 2010. La </a:t>
            </a:r>
            <a:r>
              <a:rPr lang="en-US" dirty="0" err="1" smtClean="0"/>
              <a:t>viudita</a:t>
            </a:r>
            <a:r>
              <a:rPr lang="en-US" dirty="0" smtClean="0"/>
              <a:t>. Children’ voices, Female voice, , woodblock, bass, keyboards, timbales. [Merengue]</a:t>
            </a:r>
          </a:p>
          <a:p>
            <a:r>
              <a:rPr lang="en-US" dirty="0" smtClean="0">
                <a:hlinkClick r:id="rId8"/>
              </a:rPr>
              <a:t>THE BEST OF STANLEY A LUCERO</a:t>
            </a:r>
            <a:r>
              <a:rPr lang="en-US" dirty="0" smtClean="0"/>
              <a:t>.  </a:t>
            </a:r>
            <a:r>
              <a:rPr lang="en-US" dirty="0" err="1" smtClean="0"/>
              <a:t>Arroz</a:t>
            </a:r>
            <a:r>
              <a:rPr lang="en-US" dirty="0" smtClean="0"/>
              <a:t> con </a:t>
            </a:r>
            <a:r>
              <a:rPr lang="en-US" dirty="0" err="1" smtClean="0"/>
              <a:t>leche</a:t>
            </a:r>
            <a:r>
              <a:rPr lang="en-US" dirty="0" smtClean="0"/>
              <a:t> &amp; La </a:t>
            </a:r>
            <a:r>
              <a:rPr lang="en-US" dirty="0" err="1" smtClean="0"/>
              <a:t>viudita</a:t>
            </a:r>
            <a:r>
              <a:rPr lang="en-US" dirty="0" smtClean="0"/>
              <a:t>. Guitar and male voice. [</a:t>
            </a:r>
            <a:r>
              <a:rPr lang="en-US" dirty="0" err="1" smtClean="0"/>
              <a:t>Vals</a:t>
            </a:r>
            <a:r>
              <a:rPr lang="en-US" dirty="0" smtClean="0"/>
              <a:t>]</a:t>
            </a:r>
          </a:p>
          <a:p>
            <a:r>
              <a:rPr lang="en-US" dirty="0" smtClean="0">
                <a:hlinkClick r:id="rId9"/>
              </a:rPr>
              <a:t>20 CANCIONES JUVENILE TRADICIONALES VOL 1 </a:t>
            </a:r>
            <a:r>
              <a:rPr lang="en-US" dirty="0" err="1" smtClean="0"/>
              <a:t>Orquesta</a:t>
            </a:r>
            <a:r>
              <a:rPr lang="en-US" dirty="0" smtClean="0"/>
              <a:t> </a:t>
            </a:r>
            <a:r>
              <a:rPr lang="en-US" dirty="0" err="1" smtClean="0"/>
              <a:t>Internacional</a:t>
            </a:r>
            <a:r>
              <a:rPr lang="en-US" dirty="0" smtClean="0"/>
              <a:t> de </a:t>
            </a:r>
            <a:r>
              <a:rPr lang="en-US" dirty="0" err="1" smtClean="0"/>
              <a:t>ninos</a:t>
            </a:r>
            <a:r>
              <a:rPr lang="en-US" dirty="0" smtClean="0"/>
              <a:t> 2006. </a:t>
            </a:r>
            <a:r>
              <a:rPr lang="en-US" dirty="0" err="1" smtClean="0"/>
              <a:t>Arroz</a:t>
            </a:r>
            <a:r>
              <a:rPr lang="en-US" dirty="0" smtClean="0"/>
              <a:t> con </a:t>
            </a:r>
            <a:r>
              <a:rPr lang="en-US" dirty="0" err="1" smtClean="0"/>
              <a:t>leche</a:t>
            </a:r>
            <a:r>
              <a:rPr lang="en-US" dirty="0" smtClean="0"/>
              <a:t>. [Keyboards, voices, congas, marimba, bass,</a:t>
            </a:r>
            <a:endParaRPr lang="en-US" dirty="0"/>
          </a:p>
        </p:txBody>
      </p:sp>
    </p:spTree>
    <p:extLst>
      <p:ext uri="{BB962C8B-B14F-4D97-AF65-F5344CB8AC3E}">
        <p14:creationId xmlns:p14="http://schemas.microsoft.com/office/powerpoint/2010/main" val="9876505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Copies of version of </a:t>
            </a:r>
            <a:r>
              <a:rPr lang="en-US" dirty="0" err="1" smtClean="0"/>
              <a:t>Arroz</a:t>
            </a:r>
            <a:r>
              <a:rPr lang="en-US" dirty="0" smtClean="0"/>
              <a:t> con </a:t>
            </a:r>
            <a:r>
              <a:rPr lang="en-US" dirty="0" err="1" smtClean="0"/>
              <a:t>leche</a:t>
            </a:r>
            <a:r>
              <a:rPr lang="en-US" dirty="0" smtClean="0"/>
              <a:t> from around the world</a:t>
            </a:r>
            <a:br>
              <a:rPr lang="en-US" dirty="0" smtClean="0"/>
            </a:br>
            <a:endParaRPr lang="en-US" dirty="0"/>
          </a:p>
        </p:txBody>
      </p:sp>
      <p:sp>
        <p:nvSpPr>
          <p:cNvPr id="5" name="Content Placeholder 4"/>
          <p:cNvSpPr>
            <a:spLocks noGrp="1"/>
          </p:cNvSpPr>
          <p:nvPr>
            <p:ph sz="half" idx="1"/>
          </p:nvPr>
        </p:nvSpPr>
        <p:spPr/>
        <p:txBody>
          <a:bodyPr/>
          <a:lstStyle/>
          <a:p>
            <a:r>
              <a:rPr lang="en-US" dirty="0" smtClean="0"/>
              <a:t>Argentina</a:t>
            </a:r>
          </a:p>
          <a:p>
            <a:r>
              <a:rPr lang="en-US" dirty="0" smtClean="0"/>
              <a:t>California</a:t>
            </a:r>
          </a:p>
          <a:p>
            <a:r>
              <a:rPr lang="en-US" dirty="0" smtClean="0"/>
              <a:t>Chile</a:t>
            </a:r>
          </a:p>
          <a:p>
            <a:r>
              <a:rPr lang="en-US" dirty="0" smtClean="0"/>
              <a:t>Colombia</a:t>
            </a:r>
          </a:p>
          <a:p>
            <a:r>
              <a:rPr lang="en-US" dirty="0" smtClean="0"/>
              <a:t>Cuba</a:t>
            </a:r>
          </a:p>
          <a:p>
            <a:r>
              <a:rPr lang="en-US" dirty="0" err="1" smtClean="0"/>
              <a:t>Espana</a:t>
            </a:r>
            <a:endParaRPr lang="en-US" dirty="0" smtClean="0"/>
          </a:p>
          <a:p>
            <a:r>
              <a:rPr lang="en-US" dirty="0" smtClean="0"/>
              <a:t>Guatemala</a:t>
            </a:r>
          </a:p>
        </p:txBody>
      </p:sp>
      <p:sp>
        <p:nvSpPr>
          <p:cNvPr id="6" name="Content Placeholder 5"/>
          <p:cNvSpPr>
            <a:spLocks noGrp="1"/>
          </p:cNvSpPr>
          <p:nvPr>
            <p:ph sz="half" idx="2"/>
          </p:nvPr>
        </p:nvSpPr>
        <p:spPr/>
        <p:txBody>
          <a:bodyPr/>
          <a:lstStyle/>
          <a:p>
            <a:r>
              <a:rPr lang="en-US" dirty="0" smtClean="0"/>
              <a:t>Norte de Santander</a:t>
            </a:r>
          </a:p>
          <a:p>
            <a:r>
              <a:rPr lang="en-US" dirty="0" smtClean="0"/>
              <a:t>Puerto Rico</a:t>
            </a:r>
          </a:p>
          <a:p>
            <a:r>
              <a:rPr lang="en-US" dirty="0" err="1" smtClean="0"/>
              <a:t>Republica</a:t>
            </a:r>
            <a:r>
              <a:rPr lang="en-US" dirty="0" smtClean="0"/>
              <a:t> </a:t>
            </a:r>
            <a:r>
              <a:rPr lang="en-US" dirty="0" err="1" smtClean="0"/>
              <a:t>Dominicana</a:t>
            </a:r>
            <a:endParaRPr lang="en-US" dirty="0" smtClean="0"/>
          </a:p>
          <a:p>
            <a:r>
              <a:rPr lang="en-US" dirty="0" smtClean="0"/>
              <a:t>Uruguay</a:t>
            </a:r>
          </a:p>
          <a:p>
            <a:r>
              <a:rPr lang="en-US" dirty="0" smtClean="0"/>
              <a:t>Venezuela</a:t>
            </a:r>
          </a:p>
          <a:p>
            <a:r>
              <a:rPr lang="en-US" dirty="0" smtClean="0"/>
              <a:t>Zacatecas</a:t>
            </a:r>
          </a:p>
        </p:txBody>
      </p:sp>
    </p:spTree>
    <p:extLst>
      <p:ext uri="{BB962C8B-B14F-4D97-AF65-F5344CB8AC3E}">
        <p14:creationId xmlns:p14="http://schemas.microsoft.com/office/powerpoint/2010/main" val="2853193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Argentina</a:t>
            </a:r>
            <a:endParaRPr lang="en-US" dirty="0"/>
          </a:p>
        </p:txBody>
      </p:sp>
      <p:sp>
        <p:nvSpPr>
          <p:cNvPr id="3" name="Content Placeholder 2"/>
          <p:cNvSpPr>
            <a:spLocks noGrp="1"/>
          </p:cNvSpPr>
          <p:nvPr>
            <p:ph idx="1"/>
          </p:nvPr>
        </p:nvSpPr>
        <p:spPr/>
        <p:txBody>
          <a:bodyPr/>
          <a:lstStyle/>
          <a:p>
            <a:pPr marL="0" indent="0">
              <a:buNone/>
            </a:pPr>
            <a:r>
              <a:rPr lang="es-MX" dirty="0"/>
              <a:t>Arroz con leche</a:t>
            </a:r>
            <a:r>
              <a:rPr lang="en-US" dirty="0" smtClean="0">
                <a:effectLst/>
              </a:rPr>
              <a:t> me </a:t>
            </a:r>
            <a:r>
              <a:rPr lang="en-US" dirty="0" err="1" smtClean="0">
                <a:effectLst/>
              </a:rPr>
              <a:t>quiero</a:t>
            </a:r>
            <a:r>
              <a:rPr lang="en-US" dirty="0" smtClean="0">
                <a:effectLst/>
              </a:rPr>
              <a:t> </a:t>
            </a:r>
            <a:r>
              <a:rPr lang="en-US" dirty="0" err="1" smtClean="0">
                <a:effectLst/>
              </a:rPr>
              <a:t>casar</a:t>
            </a:r>
            <a:r>
              <a:rPr lang="en-US" dirty="0" smtClean="0">
                <a:effectLst/>
              </a:rPr>
              <a:t>, </a:t>
            </a:r>
            <a:r>
              <a:rPr lang="es-MX" dirty="0"/>
              <a:t/>
            </a:r>
            <a:br>
              <a:rPr lang="es-MX" dirty="0"/>
            </a:br>
            <a:r>
              <a:rPr lang="es-MX" dirty="0"/>
              <a:t>con una niñita del barrio oriental, </a:t>
            </a:r>
            <a:r>
              <a:rPr lang="en-US" dirty="0" smtClean="0">
                <a:effectLst/>
              </a:rPr>
              <a:t/>
            </a:r>
            <a:br>
              <a:rPr lang="en-US" dirty="0" smtClean="0">
                <a:effectLst/>
              </a:rPr>
            </a:br>
            <a:r>
              <a:rPr lang="en-US" dirty="0" err="1" smtClean="0">
                <a:effectLst/>
              </a:rPr>
              <a:t>que</a:t>
            </a:r>
            <a:r>
              <a:rPr lang="en-US" dirty="0" smtClean="0">
                <a:effectLst/>
              </a:rPr>
              <a:t> </a:t>
            </a:r>
            <a:r>
              <a:rPr lang="en-US" dirty="0" err="1" smtClean="0">
                <a:effectLst/>
              </a:rPr>
              <a:t>sepa</a:t>
            </a:r>
            <a:r>
              <a:rPr lang="en-US" dirty="0" smtClean="0">
                <a:effectLst/>
              </a:rPr>
              <a:t> </a:t>
            </a:r>
            <a:r>
              <a:rPr lang="en-US" dirty="0" err="1" smtClean="0">
                <a:effectLst/>
              </a:rPr>
              <a:t>coser</a:t>
            </a:r>
            <a:r>
              <a:rPr lang="en-US" dirty="0" smtClean="0">
                <a:effectLst/>
              </a:rPr>
              <a:t>, </a:t>
            </a:r>
            <a:r>
              <a:rPr lang="en-US" dirty="0" err="1" smtClean="0">
                <a:effectLst/>
              </a:rPr>
              <a:t>que</a:t>
            </a:r>
            <a:r>
              <a:rPr lang="en-US" dirty="0" smtClean="0">
                <a:effectLst/>
              </a:rPr>
              <a:t> </a:t>
            </a:r>
            <a:r>
              <a:rPr lang="en-US" dirty="0" err="1" smtClean="0">
                <a:effectLst/>
              </a:rPr>
              <a:t>sepa</a:t>
            </a:r>
            <a:r>
              <a:rPr lang="en-US" dirty="0" smtClean="0">
                <a:effectLst/>
              </a:rPr>
              <a:t> </a:t>
            </a:r>
            <a:r>
              <a:rPr lang="en-US" dirty="0" err="1" smtClean="0">
                <a:effectLst/>
              </a:rPr>
              <a:t>bordar</a:t>
            </a:r>
            <a:r>
              <a:rPr lang="en-US" dirty="0" smtClean="0">
                <a:effectLst/>
              </a:rPr>
              <a:t>,</a:t>
            </a:r>
            <a:br>
              <a:rPr lang="en-US" dirty="0" smtClean="0">
                <a:effectLst/>
              </a:rPr>
            </a:br>
            <a:r>
              <a:rPr lang="en-US" dirty="0" err="1" smtClean="0">
                <a:effectLst/>
              </a:rPr>
              <a:t>que</a:t>
            </a:r>
            <a:r>
              <a:rPr lang="en-US" dirty="0" smtClean="0">
                <a:effectLst/>
              </a:rPr>
              <a:t> </a:t>
            </a:r>
            <a:r>
              <a:rPr lang="en-US" dirty="0" err="1" smtClean="0">
                <a:effectLst/>
              </a:rPr>
              <a:t>sepa</a:t>
            </a:r>
            <a:r>
              <a:rPr lang="en-US" dirty="0" smtClean="0">
                <a:effectLst/>
              </a:rPr>
              <a:t> </a:t>
            </a:r>
            <a:r>
              <a:rPr lang="en-US" dirty="0" err="1" smtClean="0">
                <a:effectLst/>
              </a:rPr>
              <a:t>hacer</a:t>
            </a:r>
            <a:r>
              <a:rPr lang="en-US" dirty="0" smtClean="0">
                <a:effectLst/>
              </a:rPr>
              <a:t> medias para un general.</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7351" y="667544"/>
            <a:ext cx="3705225" cy="3333750"/>
          </a:xfrm>
          <a:prstGeom prst="rect">
            <a:avLst/>
          </a:prstGeom>
        </p:spPr>
      </p:pic>
    </p:spTree>
    <p:extLst>
      <p:ext uri="{BB962C8B-B14F-4D97-AF65-F5344CB8AC3E}">
        <p14:creationId xmlns:p14="http://schemas.microsoft.com/office/powerpoint/2010/main" val="19362964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California</a:t>
            </a:r>
            <a:endParaRPr lang="en-US" dirty="0"/>
          </a:p>
        </p:txBody>
      </p:sp>
      <p:sp>
        <p:nvSpPr>
          <p:cNvPr id="4" name="Content Placeholder 3"/>
          <p:cNvSpPr>
            <a:spLocks noGrp="1"/>
          </p:cNvSpPr>
          <p:nvPr>
            <p:ph idx="1"/>
          </p:nvPr>
        </p:nvSpPr>
        <p:spPr/>
        <p:txBody>
          <a:bodyPr/>
          <a:lstStyle/>
          <a:p>
            <a:pPr marL="0" indent="0">
              <a:buNone/>
            </a:pPr>
            <a:r>
              <a:rPr lang="es-MX" dirty="0"/>
              <a:t>Arroz con leche me quiero casar</a:t>
            </a:r>
            <a:endParaRPr lang="en-US" dirty="0"/>
          </a:p>
          <a:p>
            <a:pPr marL="0" indent="0">
              <a:buNone/>
            </a:pPr>
            <a:r>
              <a:rPr lang="es-MX" dirty="0"/>
              <a:t>con una señorita que sepa bailar </a:t>
            </a:r>
            <a:endParaRPr lang="es-MX" dirty="0" smtClean="0"/>
          </a:p>
          <a:p>
            <a:pPr marL="0" indent="0">
              <a:buNone/>
            </a:pPr>
            <a:r>
              <a:rPr lang="es-MX" dirty="0" smtClean="0"/>
              <a:t>Que </a:t>
            </a:r>
            <a:r>
              <a:rPr lang="es-MX" dirty="0"/>
              <a:t>sepa coser, que sepa </a:t>
            </a:r>
            <a:r>
              <a:rPr lang="es-MX" dirty="0" smtClean="0"/>
              <a:t>planchar, </a:t>
            </a:r>
          </a:p>
          <a:p>
            <a:pPr marL="0" indent="0">
              <a:buNone/>
            </a:pPr>
            <a:r>
              <a:rPr lang="es-MX" dirty="0" smtClean="0"/>
              <a:t>que </a:t>
            </a:r>
            <a:r>
              <a:rPr lang="es-MX" dirty="0"/>
              <a:t>sepa abrir la puerta para ir a jugar</a:t>
            </a:r>
            <a:endParaRPr lang="en-US" dirty="0"/>
          </a:p>
          <a:p>
            <a:pPr marL="0" indent="0">
              <a:buNone/>
            </a:pPr>
            <a:endParaRPr lang="en-US" dirty="0"/>
          </a:p>
        </p:txBody>
      </p:sp>
    </p:spTree>
    <p:extLst>
      <p:ext uri="{BB962C8B-B14F-4D97-AF65-F5344CB8AC3E}">
        <p14:creationId xmlns:p14="http://schemas.microsoft.com/office/powerpoint/2010/main" val="12205697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Chile</a:t>
            </a:r>
            <a:endParaRPr lang="en-US" dirty="0"/>
          </a:p>
        </p:txBody>
      </p:sp>
      <p:sp>
        <p:nvSpPr>
          <p:cNvPr id="3" name="Content Placeholder 2"/>
          <p:cNvSpPr>
            <a:spLocks noGrp="1"/>
          </p:cNvSpPr>
          <p:nvPr>
            <p:ph idx="1"/>
          </p:nvPr>
        </p:nvSpPr>
        <p:spPr/>
        <p:txBody>
          <a:bodyPr/>
          <a:lstStyle/>
          <a:p>
            <a:pPr marL="0" indent="0">
              <a:buNone/>
            </a:pPr>
            <a:r>
              <a:rPr lang="en-US" dirty="0" err="1" smtClean="0"/>
              <a:t>Arroz</a:t>
            </a:r>
            <a:r>
              <a:rPr lang="en-US" dirty="0" smtClean="0"/>
              <a:t> con </a:t>
            </a:r>
            <a:r>
              <a:rPr lang="en-US" dirty="0" err="1" smtClean="0"/>
              <a:t>leche</a:t>
            </a:r>
            <a:r>
              <a:rPr lang="en-US" dirty="0" smtClean="0"/>
              <a:t> me </a:t>
            </a:r>
            <a:r>
              <a:rPr lang="en-US" dirty="0" err="1" smtClean="0"/>
              <a:t>quiero</a:t>
            </a:r>
            <a:r>
              <a:rPr lang="en-US" dirty="0" smtClean="0"/>
              <a:t> </a:t>
            </a:r>
            <a:r>
              <a:rPr lang="en-US" dirty="0" err="1" smtClean="0"/>
              <a:t>casar</a:t>
            </a:r>
            <a:endParaRPr lang="en-US" dirty="0" smtClean="0"/>
          </a:p>
          <a:p>
            <a:pPr marL="0" indent="0">
              <a:buNone/>
            </a:pPr>
            <a:r>
              <a:rPr lang="en-US" dirty="0" smtClean="0"/>
              <a:t>Con </a:t>
            </a:r>
            <a:r>
              <a:rPr lang="en-US" dirty="0" err="1" smtClean="0"/>
              <a:t>una</a:t>
            </a:r>
            <a:r>
              <a:rPr lang="en-US" dirty="0" smtClean="0"/>
              <a:t> </a:t>
            </a:r>
            <a:r>
              <a:rPr lang="en-US" dirty="0" err="1" smtClean="0"/>
              <a:t>ninita</a:t>
            </a:r>
            <a:r>
              <a:rPr lang="en-US" dirty="0" smtClean="0"/>
              <a:t> de Portugal</a:t>
            </a:r>
          </a:p>
          <a:p>
            <a:pPr marL="0" indent="0">
              <a:buNone/>
            </a:pPr>
            <a:r>
              <a:rPr lang="en-US" dirty="0" smtClean="0"/>
              <a:t>Con </a:t>
            </a:r>
            <a:r>
              <a:rPr lang="en-US" dirty="0" err="1" smtClean="0"/>
              <a:t>esta</a:t>
            </a:r>
            <a:r>
              <a:rPr lang="en-US" dirty="0" smtClean="0"/>
              <a:t> </a:t>
            </a:r>
            <a:r>
              <a:rPr lang="en-US" dirty="0" err="1" smtClean="0"/>
              <a:t>si</a:t>
            </a:r>
            <a:r>
              <a:rPr lang="en-US" dirty="0" smtClean="0"/>
              <a:t>, </a:t>
            </a:r>
            <a:r>
              <a:rPr lang="en-US" dirty="0" err="1" smtClean="0"/>
              <a:t>esta</a:t>
            </a:r>
            <a:r>
              <a:rPr lang="en-US" dirty="0" smtClean="0"/>
              <a:t> no</a:t>
            </a:r>
          </a:p>
          <a:p>
            <a:pPr marL="0" indent="0">
              <a:buNone/>
            </a:pPr>
            <a:r>
              <a:rPr lang="en-US" dirty="0" smtClean="0"/>
              <a:t>Con </a:t>
            </a:r>
            <a:r>
              <a:rPr lang="en-US" dirty="0" err="1" smtClean="0"/>
              <a:t>esta</a:t>
            </a:r>
            <a:r>
              <a:rPr lang="en-US" dirty="0" smtClean="0"/>
              <a:t> </a:t>
            </a:r>
            <a:r>
              <a:rPr lang="en-US" dirty="0" err="1" smtClean="0"/>
              <a:t>si</a:t>
            </a:r>
            <a:r>
              <a:rPr lang="en-US" dirty="0" smtClean="0"/>
              <a:t> </a:t>
            </a:r>
            <a:r>
              <a:rPr lang="en-US" dirty="0" err="1" smtClean="0"/>
              <a:t>que</a:t>
            </a:r>
            <a:r>
              <a:rPr lang="en-US" dirty="0" smtClean="0"/>
              <a:t> me </a:t>
            </a:r>
            <a:r>
              <a:rPr lang="en-US" dirty="0" err="1" smtClean="0"/>
              <a:t>caso</a:t>
            </a:r>
            <a:r>
              <a:rPr lang="en-US" dirty="0" smtClean="0"/>
              <a:t> </a:t>
            </a:r>
            <a:r>
              <a:rPr lang="en-US" dirty="0" err="1" smtClean="0"/>
              <a:t>yo</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8154" y="1143831"/>
            <a:ext cx="2364463" cy="4323144"/>
          </a:xfrm>
          <a:prstGeom prst="rect">
            <a:avLst/>
          </a:prstGeom>
        </p:spPr>
      </p:pic>
    </p:spTree>
    <p:extLst>
      <p:ext uri="{BB962C8B-B14F-4D97-AF65-F5344CB8AC3E}">
        <p14:creationId xmlns:p14="http://schemas.microsoft.com/office/powerpoint/2010/main" val="23557357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Colombia #1</a:t>
            </a:r>
            <a:endParaRPr lang="en-US" dirty="0"/>
          </a:p>
        </p:txBody>
      </p:sp>
      <p:sp>
        <p:nvSpPr>
          <p:cNvPr id="3" name="Content Placeholder 2"/>
          <p:cNvSpPr>
            <a:spLocks noGrp="1"/>
          </p:cNvSpPr>
          <p:nvPr>
            <p:ph idx="1"/>
          </p:nvPr>
        </p:nvSpPr>
        <p:spPr/>
        <p:txBody>
          <a:bodyPr/>
          <a:lstStyle/>
          <a:p>
            <a:pPr marL="0" indent="0">
              <a:buNone/>
            </a:pPr>
            <a:r>
              <a:rPr lang="es-MX" dirty="0"/>
              <a:t>Arroz con leche, me quiero casar </a:t>
            </a:r>
            <a:br>
              <a:rPr lang="es-MX" dirty="0"/>
            </a:br>
            <a:r>
              <a:rPr lang="es-MX" dirty="0"/>
              <a:t>con una señorita de la capital </a:t>
            </a:r>
            <a:br>
              <a:rPr lang="es-MX" dirty="0"/>
            </a:br>
            <a:r>
              <a:rPr lang="es-MX" dirty="0"/>
              <a:t>que sepa coser que sepa bordar </a:t>
            </a:r>
            <a:br>
              <a:rPr lang="es-MX" dirty="0"/>
            </a:br>
            <a:r>
              <a:rPr lang="es-MX" dirty="0"/>
              <a:t>que sepa abrir la puerta para ir a pasear. </a:t>
            </a:r>
            <a:endParaRPr lang="en-US" dirty="0"/>
          </a:p>
          <a:p>
            <a:pPr marL="0" indent="0">
              <a:buNone/>
            </a:pPr>
            <a:r>
              <a:rPr lang="es-MX" dirty="0"/>
              <a:t/>
            </a:r>
            <a:br>
              <a:rPr lang="es-MX" dirty="0"/>
            </a:br>
            <a:r>
              <a:rPr lang="es-MX" dirty="0"/>
              <a:t>Con ésta sí. con éste no, con esta señorita me caso yo. </a:t>
            </a:r>
            <a:br>
              <a:rPr lang="es-MX" dirty="0"/>
            </a:br>
            <a:r>
              <a:rPr lang="es-MX" dirty="0"/>
              <a:t>Cásate conmigo que yo te daré zapatos y medias color café.</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1619" y="698789"/>
            <a:ext cx="2518379" cy="2792557"/>
          </a:xfrm>
          <a:prstGeom prst="rect">
            <a:avLst/>
          </a:prstGeom>
        </p:spPr>
      </p:pic>
    </p:spTree>
    <p:extLst>
      <p:ext uri="{BB962C8B-B14F-4D97-AF65-F5344CB8AC3E}">
        <p14:creationId xmlns:p14="http://schemas.microsoft.com/office/powerpoint/2010/main" val="28063550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Colombia #2</a:t>
            </a:r>
            <a:endParaRPr lang="en-US" dirty="0"/>
          </a:p>
        </p:txBody>
      </p:sp>
      <p:sp>
        <p:nvSpPr>
          <p:cNvPr id="3" name="Content Placeholder 2"/>
          <p:cNvSpPr>
            <a:spLocks noGrp="1"/>
          </p:cNvSpPr>
          <p:nvPr>
            <p:ph idx="1"/>
          </p:nvPr>
        </p:nvSpPr>
        <p:spPr/>
        <p:txBody>
          <a:bodyPr/>
          <a:lstStyle/>
          <a:p>
            <a:pPr marL="0" indent="0">
              <a:buNone/>
            </a:pPr>
            <a:r>
              <a:rPr lang="es-MX" dirty="0"/>
              <a:t>Arroz con leche se quiere casar</a:t>
            </a:r>
            <a:endParaRPr lang="en-US" dirty="0"/>
          </a:p>
          <a:p>
            <a:pPr marL="0" indent="0">
              <a:buNone/>
            </a:pPr>
            <a:r>
              <a:rPr lang="es-MX" dirty="0"/>
              <a:t>con una viudita de la capital.</a:t>
            </a:r>
            <a:endParaRPr lang="en-US" dirty="0"/>
          </a:p>
          <a:p>
            <a:pPr marL="0" indent="0">
              <a:buNone/>
            </a:pPr>
            <a:r>
              <a:rPr lang="es-MX" dirty="0"/>
              <a:t>Que sepa coser, que sepa bordar,</a:t>
            </a:r>
            <a:endParaRPr lang="en-US" dirty="0"/>
          </a:p>
          <a:p>
            <a:pPr marL="0" indent="0">
              <a:buNone/>
            </a:pPr>
            <a:r>
              <a:rPr lang="es-MX" dirty="0"/>
              <a:t>que ponga la aguja en su mismo lugar.</a:t>
            </a:r>
            <a:endParaRPr lang="en-US" dirty="0"/>
          </a:p>
          <a:p>
            <a:pPr marL="0" indent="0">
              <a:buNone/>
            </a:pPr>
            <a:r>
              <a:rPr lang="es-MX" dirty="0"/>
              <a:t>Con esta sí, con esta no;</a:t>
            </a:r>
            <a:endParaRPr lang="en-US" dirty="0"/>
          </a:p>
          <a:p>
            <a:pPr marL="0" indent="0">
              <a:buNone/>
            </a:pPr>
            <a:r>
              <a:rPr lang="es-MX" dirty="0"/>
              <a:t>con esta sí me caso yo.</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5441" y="1825625"/>
            <a:ext cx="2943225" cy="3667125"/>
          </a:xfrm>
          <a:prstGeom prst="rect">
            <a:avLst/>
          </a:prstGeom>
        </p:spPr>
      </p:pic>
    </p:spTree>
    <p:extLst>
      <p:ext uri="{BB962C8B-B14F-4D97-AF65-F5344CB8AC3E}">
        <p14:creationId xmlns:p14="http://schemas.microsoft.com/office/powerpoint/2010/main" val="4855463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Cuba</a:t>
            </a:r>
            <a:endParaRPr lang="en-US" dirty="0"/>
          </a:p>
        </p:txBody>
      </p:sp>
      <p:sp>
        <p:nvSpPr>
          <p:cNvPr id="3" name="Content Placeholder 2"/>
          <p:cNvSpPr>
            <a:spLocks noGrp="1"/>
          </p:cNvSpPr>
          <p:nvPr>
            <p:ph sz="half" idx="1"/>
          </p:nvPr>
        </p:nvSpPr>
        <p:spPr/>
        <p:txBody>
          <a:bodyPr>
            <a:noAutofit/>
          </a:bodyPr>
          <a:lstStyle/>
          <a:p>
            <a:pPr marL="0" indent="0">
              <a:buNone/>
            </a:pPr>
            <a:r>
              <a:rPr lang="es-MX" sz="1800" dirty="0"/>
              <a:t>Arroz con leche se quiere casar</a:t>
            </a:r>
            <a:endParaRPr lang="en-US" sz="1800" dirty="0"/>
          </a:p>
          <a:p>
            <a:pPr marL="0" indent="0">
              <a:buNone/>
            </a:pPr>
            <a:r>
              <a:rPr lang="es-MX" sz="1800" dirty="0"/>
              <a:t>con una viudita de la </a:t>
            </a:r>
            <a:r>
              <a:rPr lang="es-MX" sz="1800" dirty="0" smtClean="0"/>
              <a:t>capital Rin </a:t>
            </a:r>
            <a:r>
              <a:rPr lang="es-MX" sz="1800" dirty="0" err="1"/>
              <a:t>Ran</a:t>
            </a:r>
            <a:r>
              <a:rPr lang="es-MX" sz="1800" dirty="0"/>
              <a:t>.</a:t>
            </a:r>
            <a:endParaRPr lang="en-US" sz="1800" dirty="0"/>
          </a:p>
          <a:p>
            <a:pPr marL="0" indent="0">
              <a:buNone/>
            </a:pPr>
            <a:r>
              <a:rPr lang="es-MX" sz="1800" dirty="0"/>
              <a:t> </a:t>
            </a:r>
            <a:endParaRPr lang="es-MX" sz="1800" dirty="0" smtClean="0"/>
          </a:p>
          <a:p>
            <a:pPr marL="0" indent="0">
              <a:buNone/>
            </a:pPr>
            <a:r>
              <a:rPr lang="es-MX" sz="1800" dirty="0" smtClean="0"/>
              <a:t>Que </a:t>
            </a:r>
            <a:r>
              <a:rPr lang="es-MX" sz="1800" dirty="0"/>
              <a:t>sepa coser, que sepa bordar,</a:t>
            </a:r>
            <a:endParaRPr lang="en-US" sz="1800" dirty="0"/>
          </a:p>
          <a:p>
            <a:pPr marL="0" indent="0">
              <a:buNone/>
            </a:pPr>
            <a:r>
              <a:rPr lang="es-MX" sz="1800" dirty="0"/>
              <a:t>que ponga la aguja en su </a:t>
            </a:r>
            <a:r>
              <a:rPr lang="es-MX" sz="1800" dirty="0" err="1"/>
              <a:t>canebá</a:t>
            </a:r>
            <a:r>
              <a:rPr lang="es-MX" sz="1800" dirty="0" smtClean="0"/>
              <a:t>. Rin </a:t>
            </a:r>
            <a:r>
              <a:rPr lang="es-MX" sz="1800" dirty="0" err="1"/>
              <a:t>Ran</a:t>
            </a:r>
            <a:endParaRPr lang="en-US" sz="1800" dirty="0"/>
          </a:p>
          <a:p>
            <a:pPr marL="0" indent="0">
              <a:buNone/>
            </a:pPr>
            <a:r>
              <a:rPr lang="es-MX" sz="1800" dirty="0"/>
              <a:t> </a:t>
            </a:r>
            <a:endParaRPr lang="en-US" sz="1800" dirty="0"/>
          </a:p>
          <a:p>
            <a:pPr marL="0" indent="0">
              <a:buNone/>
            </a:pPr>
            <a:r>
              <a:rPr lang="es-MX" sz="1800" dirty="0"/>
              <a:t>Aurora de Mayo que al monte salía</a:t>
            </a:r>
            <a:endParaRPr lang="en-US" sz="1800" dirty="0"/>
          </a:p>
          <a:p>
            <a:pPr marL="0" indent="0">
              <a:buNone/>
            </a:pPr>
            <a:r>
              <a:rPr lang="es-MX" sz="1800" dirty="0"/>
              <a:t>en busca de flores de Mayo y de </a:t>
            </a:r>
            <a:r>
              <a:rPr lang="es-MX" sz="1800" dirty="0" smtClean="0"/>
              <a:t>Abril Rin </a:t>
            </a:r>
            <a:r>
              <a:rPr lang="es-MX" sz="1800" dirty="0" err="1" smtClean="0"/>
              <a:t>Ran</a:t>
            </a:r>
            <a:endParaRPr lang="es-MX" sz="1800" dirty="0" smtClean="0"/>
          </a:p>
          <a:p>
            <a:pPr marL="0" indent="0">
              <a:buNone/>
            </a:pPr>
            <a:endParaRPr lang="en-US" sz="1800" dirty="0"/>
          </a:p>
          <a:p>
            <a:pPr marL="0" indent="0">
              <a:buNone/>
            </a:pPr>
            <a:r>
              <a:rPr lang="es-MX" sz="1800" dirty="0" smtClean="0"/>
              <a:t>Yo </a:t>
            </a:r>
            <a:r>
              <a:rPr lang="es-MX" sz="1800" dirty="0"/>
              <a:t>soy la viudita que mando en la ley</a:t>
            </a:r>
            <a:endParaRPr lang="en-US" sz="1800" dirty="0"/>
          </a:p>
          <a:p>
            <a:pPr marL="0" indent="0">
              <a:buNone/>
            </a:pPr>
            <a:r>
              <a:rPr lang="es-MX" sz="1800" dirty="0"/>
              <a:t>me quiero casar y no encuentro con </a:t>
            </a:r>
            <a:r>
              <a:rPr lang="es-MX" sz="1800" dirty="0" smtClean="0"/>
              <a:t>quién Rin </a:t>
            </a:r>
            <a:r>
              <a:rPr lang="es-MX" sz="1800" dirty="0" err="1" smtClean="0"/>
              <a:t>Ran</a:t>
            </a:r>
            <a:r>
              <a:rPr lang="es-MX" sz="1800" dirty="0"/>
              <a:t> </a:t>
            </a:r>
            <a:endParaRPr lang="en-US" sz="1800" dirty="0"/>
          </a:p>
        </p:txBody>
      </p:sp>
      <p:sp>
        <p:nvSpPr>
          <p:cNvPr id="4" name="Content Placeholder 3"/>
          <p:cNvSpPr>
            <a:spLocks noGrp="1"/>
          </p:cNvSpPr>
          <p:nvPr>
            <p:ph sz="half" idx="2"/>
          </p:nvPr>
        </p:nvSpPr>
        <p:spPr/>
        <p:txBody>
          <a:bodyPr>
            <a:normAutofit/>
          </a:bodyPr>
          <a:lstStyle/>
          <a:p>
            <a:pPr marL="0" indent="0">
              <a:buNone/>
            </a:pPr>
            <a:r>
              <a:rPr lang="es-MX" sz="1800" dirty="0" smtClean="0"/>
              <a:t>Tan linda y tan buena no encuentra con quién</a:t>
            </a:r>
            <a:endParaRPr lang="en-US" sz="1800" dirty="0" smtClean="0"/>
          </a:p>
          <a:p>
            <a:pPr marL="0" indent="0">
              <a:buNone/>
            </a:pPr>
            <a:r>
              <a:rPr lang="es-MX" sz="1800" dirty="0" smtClean="0"/>
              <a:t>elige a tu gusto que aquí tendrás quién. Rin </a:t>
            </a:r>
            <a:r>
              <a:rPr lang="es-MX" sz="1800" dirty="0" err="1" smtClean="0"/>
              <a:t>Ran</a:t>
            </a:r>
            <a:endParaRPr lang="en-US" sz="1800" dirty="0" smtClean="0"/>
          </a:p>
          <a:p>
            <a:pPr marL="0" indent="0">
              <a:buNone/>
            </a:pPr>
            <a:endParaRPr lang="es-MX" sz="1800" dirty="0" smtClean="0"/>
          </a:p>
          <a:p>
            <a:pPr marL="0" indent="0">
              <a:buNone/>
            </a:pPr>
            <a:r>
              <a:rPr lang="es-MX" sz="1800" dirty="0" smtClean="0"/>
              <a:t>Un mozo de Cuba me mandó un papel</a:t>
            </a:r>
            <a:endParaRPr lang="en-US" sz="1800" dirty="0" smtClean="0"/>
          </a:p>
          <a:p>
            <a:pPr marL="0" indent="0">
              <a:buNone/>
            </a:pPr>
            <a:r>
              <a:rPr lang="es-MX" sz="1800" dirty="0" smtClean="0"/>
              <a:t>que si yo quería casarme con él. Rin </a:t>
            </a:r>
            <a:r>
              <a:rPr lang="es-MX" sz="1800" dirty="0" err="1" smtClean="0"/>
              <a:t>Ran</a:t>
            </a:r>
            <a:endParaRPr lang="en-US" sz="1800" dirty="0" smtClean="0"/>
          </a:p>
          <a:p>
            <a:pPr marL="0" indent="0">
              <a:buNone/>
            </a:pPr>
            <a:r>
              <a:rPr lang="es-MX" sz="1800" dirty="0" smtClean="0"/>
              <a:t> </a:t>
            </a:r>
            <a:endParaRPr lang="en-US" sz="1800" dirty="0" smtClean="0"/>
          </a:p>
          <a:p>
            <a:pPr marL="0" indent="0">
              <a:buNone/>
            </a:pPr>
            <a:r>
              <a:rPr lang="es-MX" sz="1800" dirty="0" smtClean="0"/>
              <a:t>Yo le contesté en otro papel</a:t>
            </a:r>
            <a:endParaRPr lang="en-US" sz="1800" dirty="0" smtClean="0"/>
          </a:p>
          <a:p>
            <a:pPr marL="0" indent="0">
              <a:buNone/>
            </a:pPr>
            <a:r>
              <a:rPr lang="es-MX" sz="1800" dirty="0" smtClean="0"/>
              <a:t>que me iba  a hacer monja de Santa Isabel. </a:t>
            </a:r>
            <a:r>
              <a:rPr lang="en-US" sz="1800" dirty="0" err="1" smtClean="0"/>
              <a:t>Rin</a:t>
            </a:r>
            <a:r>
              <a:rPr lang="en-US" sz="1800" dirty="0" smtClean="0"/>
              <a:t> Ran</a:t>
            </a:r>
          </a:p>
          <a:p>
            <a:pPr marL="0" indent="0">
              <a:buNone/>
            </a:pPr>
            <a:endParaRPr lang="en-US" sz="1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43908" y="4787035"/>
            <a:ext cx="2044012" cy="1389928"/>
          </a:xfrm>
          <a:prstGeom prst="rect">
            <a:avLst/>
          </a:prstGeom>
        </p:spPr>
      </p:pic>
    </p:spTree>
    <p:extLst>
      <p:ext uri="{BB962C8B-B14F-4D97-AF65-F5344CB8AC3E}">
        <p14:creationId xmlns:p14="http://schemas.microsoft.com/office/powerpoint/2010/main" val="20124483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España</a:t>
            </a:r>
            <a:endParaRPr lang="en-US" dirty="0"/>
          </a:p>
        </p:txBody>
      </p:sp>
      <p:sp>
        <p:nvSpPr>
          <p:cNvPr id="3" name="Content Placeholder 2"/>
          <p:cNvSpPr>
            <a:spLocks noGrp="1"/>
          </p:cNvSpPr>
          <p:nvPr>
            <p:ph idx="1"/>
          </p:nvPr>
        </p:nvSpPr>
        <p:spPr/>
        <p:txBody>
          <a:bodyPr/>
          <a:lstStyle/>
          <a:p>
            <a:pPr marL="0" indent="0">
              <a:buNone/>
            </a:pPr>
            <a:r>
              <a:rPr lang="es-MX" dirty="0"/>
              <a:t>Yo soy la viudita del conde </a:t>
            </a:r>
            <a:r>
              <a:rPr lang="es-MX" dirty="0" smtClean="0"/>
              <a:t>Laurel</a:t>
            </a:r>
            <a:endParaRPr lang="en-US" dirty="0"/>
          </a:p>
          <a:p>
            <a:pPr marL="0" indent="0">
              <a:buNone/>
            </a:pPr>
            <a:r>
              <a:rPr lang="es-MX" dirty="0"/>
              <a:t>Que quiero casarme y no encuentro con quien</a:t>
            </a:r>
            <a:endParaRPr lang="en-US" dirty="0"/>
          </a:p>
          <a:p>
            <a:pPr marL="0" indent="0">
              <a:buNone/>
            </a:pPr>
            <a:r>
              <a:rPr lang="es-MX" dirty="0"/>
              <a:t>Escojo a esta </a:t>
            </a:r>
            <a:r>
              <a:rPr lang="es-MX" dirty="0" smtClean="0"/>
              <a:t>niña </a:t>
            </a:r>
            <a:r>
              <a:rPr lang="es-MX" dirty="0"/>
              <a:t>por ser la mas bella</a:t>
            </a:r>
            <a:endParaRPr lang="en-US" dirty="0"/>
          </a:p>
          <a:p>
            <a:pPr marL="0" indent="0">
              <a:buNone/>
            </a:pPr>
            <a:r>
              <a:rPr lang="es-MX" dirty="0"/>
              <a:t>La dulce doncella de mayo y abril</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4339" y="2978151"/>
            <a:ext cx="3855353" cy="3518477"/>
          </a:xfrm>
          <a:prstGeom prst="rect">
            <a:avLst/>
          </a:prstGeom>
        </p:spPr>
      </p:pic>
    </p:spTree>
    <p:extLst>
      <p:ext uri="{BB962C8B-B14F-4D97-AF65-F5344CB8AC3E}">
        <p14:creationId xmlns:p14="http://schemas.microsoft.com/office/powerpoint/2010/main" val="9201007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Guatemala</a:t>
            </a:r>
            <a:endParaRPr lang="en-US" dirty="0"/>
          </a:p>
        </p:txBody>
      </p:sp>
      <p:sp>
        <p:nvSpPr>
          <p:cNvPr id="3" name="Content Placeholder 2"/>
          <p:cNvSpPr>
            <a:spLocks noGrp="1"/>
          </p:cNvSpPr>
          <p:nvPr>
            <p:ph idx="1"/>
          </p:nvPr>
        </p:nvSpPr>
        <p:spPr/>
        <p:txBody>
          <a:bodyPr/>
          <a:lstStyle/>
          <a:p>
            <a:pPr marL="0" indent="0">
              <a:buNone/>
            </a:pPr>
            <a:r>
              <a:rPr lang="es-MX" dirty="0"/>
              <a:t>—Papá, mamá, me quiero casar,</a:t>
            </a:r>
            <a:br>
              <a:rPr lang="es-MX" dirty="0"/>
            </a:br>
            <a:r>
              <a:rPr lang="es-MX" dirty="0"/>
              <a:t>con una muchacha que sepa bailar.</a:t>
            </a:r>
            <a:endParaRPr lang="en-US" dirty="0"/>
          </a:p>
          <a:p>
            <a:pPr marL="0" indent="0">
              <a:buNone/>
            </a:pPr>
            <a:r>
              <a:rPr lang="es-MX" dirty="0"/>
              <a:t>—Cásate, cásate, que yo te daré, </a:t>
            </a:r>
            <a:br>
              <a:rPr lang="es-MX" dirty="0"/>
            </a:br>
            <a:r>
              <a:rPr lang="es-MX" dirty="0"/>
              <a:t>zapatos y media color del café.</a:t>
            </a:r>
            <a:endParaRPr lang="en-US" dirty="0"/>
          </a:p>
          <a:p>
            <a:pPr marL="0" indent="0">
              <a:buNone/>
            </a:pPr>
            <a:r>
              <a:rPr lang="es-MX" dirty="0"/>
              <a:t>—Arroz con leche, me quiero casar.</a:t>
            </a:r>
            <a:endParaRPr lang="en-US" dirty="0"/>
          </a:p>
          <a:p>
            <a:pPr marL="0" indent="0">
              <a:buNone/>
            </a:pPr>
            <a:r>
              <a:rPr lang="es-MX" dirty="0"/>
              <a:t>Si me caso con la negrita, se me enoja la blanquita.</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4943" y="648494"/>
            <a:ext cx="2779400" cy="3352800"/>
          </a:xfrm>
          <a:prstGeom prst="rect">
            <a:avLst/>
          </a:prstGeom>
        </p:spPr>
      </p:pic>
    </p:spTree>
    <p:extLst>
      <p:ext uri="{BB962C8B-B14F-4D97-AF65-F5344CB8AC3E}">
        <p14:creationId xmlns:p14="http://schemas.microsoft.com/office/powerpoint/2010/main" val="30658764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Norte de Santander</a:t>
            </a:r>
            <a:endParaRPr lang="en-US" dirty="0"/>
          </a:p>
        </p:txBody>
      </p:sp>
      <p:sp>
        <p:nvSpPr>
          <p:cNvPr id="3" name="Content Placeholder 2"/>
          <p:cNvSpPr>
            <a:spLocks noGrp="1"/>
          </p:cNvSpPr>
          <p:nvPr>
            <p:ph sz="half" idx="1"/>
          </p:nvPr>
        </p:nvSpPr>
        <p:spPr/>
        <p:txBody>
          <a:bodyPr>
            <a:normAutofit fontScale="92500" lnSpcReduction="20000"/>
          </a:bodyPr>
          <a:lstStyle/>
          <a:p>
            <a:pPr marL="0" indent="0">
              <a:buNone/>
            </a:pPr>
            <a:r>
              <a:rPr lang="es-MX" dirty="0"/>
              <a:t>El mozo del cura me manda un papel.</a:t>
            </a:r>
            <a:endParaRPr lang="en-US" dirty="0"/>
          </a:p>
          <a:p>
            <a:pPr marL="0" indent="0">
              <a:buNone/>
            </a:pPr>
            <a:r>
              <a:rPr lang="es-MX" dirty="0"/>
              <a:t>Yo le mandé otro con Santa Isabel.</a:t>
            </a:r>
            <a:endParaRPr lang="en-US" dirty="0"/>
          </a:p>
          <a:p>
            <a:pPr marL="0" indent="0">
              <a:buNone/>
            </a:pPr>
            <a:r>
              <a:rPr lang="es-MX" dirty="0"/>
              <a:t>Con ésta sí, con ésta no;</a:t>
            </a:r>
            <a:endParaRPr lang="en-US" dirty="0"/>
          </a:p>
          <a:p>
            <a:pPr marL="0" indent="0">
              <a:buNone/>
            </a:pPr>
            <a:r>
              <a:rPr lang="es-MX" dirty="0"/>
              <a:t>con ésta sí me caso yo</a:t>
            </a:r>
            <a:r>
              <a:rPr lang="es-MX" dirty="0" smtClean="0"/>
              <a:t>.</a:t>
            </a:r>
          </a:p>
          <a:p>
            <a:pPr marL="0" indent="0">
              <a:buNone/>
            </a:pPr>
            <a:endParaRPr lang="en-US" dirty="0"/>
          </a:p>
          <a:p>
            <a:pPr marL="0" indent="0">
              <a:buNone/>
            </a:pPr>
            <a:r>
              <a:rPr lang="es-MX" dirty="0"/>
              <a:t>Mi madre lo supo; qué palo me dio.</a:t>
            </a:r>
            <a:endParaRPr lang="en-US" dirty="0"/>
          </a:p>
          <a:p>
            <a:pPr marL="0" indent="0">
              <a:buNone/>
            </a:pPr>
            <a:r>
              <a:rPr lang="es-MX" dirty="0"/>
              <a:t>Mal haya sea el hombre que me enamoró.</a:t>
            </a:r>
            <a:endParaRPr lang="en-US" dirty="0"/>
          </a:p>
          <a:p>
            <a:pPr marL="0" indent="0">
              <a:buNone/>
            </a:pPr>
            <a:r>
              <a:rPr lang="es-MX" dirty="0"/>
              <a:t>Con ésta sí, con ésta no;</a:t>
            </a:r>
            <a:endParaRPr lang="en-US" dirty="0"/>
          </a:p>
          <a:p>
            <a:pPr marL="0" indent="0">
              <a:buNone/>
            </a:pPr>
            <a:r>
              <a:rPr lang="es-MX" dirty="0"/>
              <a:t>con ésta sí me caso yo</a:t>
            </a:r>
            <a:r>
              <a:rPr lang="es-MX" dirty="0" smtClean="0"/>
              <a:t>.</a:t>
            </a:r>
          </a:p>
        </p:txBody>
      </p:sp>
      <p:sp>
        <p:nvSpPr>
          <p:cNvPr id="4" name="Content Placeholder 3"/>
          <p:cNvSpPr>
            <a:spLocks noGrp="1"/>
          </p:cNvSpPr>
          <p:nvPr>
            <p:ph sz="half" idx="2"/>
          </p:nvPr>
        </p:nvSpPr>
        <p:spPr/>
        <p:txBody>
          <a:bodyPr>
            <a:normAutofit fontScale="92500" lnSpcReduction="20000"/>
          </a:bodyPr>
          <a:lstStyle/>
          <a:p>
            <a:pPr marL="0" indent="0">
              <a:buNone/>
            </a:pPr>
            <a:r>
              <a:rPr lang="es-MX" dirty="0" smtClean="0"/>
              <a:t>Pasé por su casa, estaba llorando;</a:t>
            </a:r>
            <a:endParaRPr lang="en-US" dirty="0" smtClean="0"/>
          </a:p>
          <a:p>
            <a:pPr marL="0" indent="0">
              <a:buNone/>
            </a:pPr>
            <a:r>
              <a:rPr lang="es-MX" dirty="0" smtClean="0"/>
              <a:t>con un pañuelito se estaba secando.</a:t>
            </a:r>
            <a:endParaRPr lang="en-US" dirty="0" smtClean="0"/>
          </a:p>
          <a:p>
            <a:pPr marL="0" indent="0">
              <a:buNone/>
            </a:pPr>
            <a:r>
              <a:rPr lang="es-MX" dirty="0" smtClean="0"/>
              <a:t>Con ésta sí, con ésta no;</a:t>
            </a:r>
            <a:endParaRPr lang="en-US" dirty="0" smtClean="0"/>
          </a:p>
          <a:p>
            <a:pPr marL="0" indent="0">
              <a:buNone/>
            </a:pPr>
            <a:r>
              <a:rPr lang="es-MX" dirty="0" smtClean="0"/>
              <a:t>con ésta sí me caso yo</a:t>
            </a:r>
            <a:endParaRPr lang="en-US" dirty="0" smtClean="0"/>
          </a:p>
          <a:p>
            <a:pPr marL="0" indent="0">
              <a:buNone/>
            </a:pP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2909" y="3620654"/>
            <a:ext cx="1810328" cy="2262910"/>
          </a:xfrm>
          <a:prstGeom prst="rect">
            <a:avLst/>
          </a:prstGeom>
        </p:spPr>
      </p:pic>
    </p:spTree>
    <p:extLst>
      <p:ext uri="{BB962C8B-B14F-4D97-AF65-F5344CB8AC3E}">
        <p14:creationId xmlns:p14="http://schemas.microsoft.com/office/powerpoint/2010/main" val="17653035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Puerto Rico</a:t>
            </a:r>
            <a:endParaRPr lang="en-US" dirty="0"/>
          </a:p>
        </p:txBody>
      </p:sp>
      <p:sp>
        <p:nvSpPr>
          <p:cNvPr id="3" name="Content Placeholder 2"/>
          <p:cNvSpPr>
            <a:spLocks noGrp="1"/>
          </p:cNvSpPr>
          <p:nvPr>
            <p:ph sz="half" idx="1"/>
          </p:nvPr>
        </p:nvSpPr>
        <p:spPr/>
        <p:txBody>
          <a:bodyPr>
            <a:normAutofit/>
          </a:bodyPr>
          <a:lstStyle/>
          <a:p>
            <a:pPr marL="0" indent="0">
              <a:buNone/>
            </a:pPr>
            <a:r>
              <a:rPr lang="es-MX" dirty="0"/>
              <a:t>Arroz con leche, se quiere casar </a:t>
            </a:r>
            <a:br>
              <a:rPr lang="es-MX" dirty="0"/>
            </a:br>
            <a:r>
              <a:rPr lang="es-MX" dirty="0"/>
              <a:t>con una viudita de la capital; </a:t>
            </a:r>
            <a:br>
              <a:rPr lang="es-MX" dirty="0"/>
            </a:br>
            <a:r>
              <a:rPr lang="es-MX" dirty="0"/>
              <a:t>que sepa coser, que sepa bordar, </a:t>
            </a:r>
            <a:br>
              <a:rPr lang="es-MX" dirty="0"/>
            </a:br>
            <a:r>
              <a:rPr lang="es-MX" dirty="0"/>
              <a:t>que ponga la aguija en su </a:t>
            </a:r>
            <a:r>
              <a:rPr lang="es-MX" dirty="0" err="1"/>
              <a:t>campanal</a:t>
            </a:r>
            <a:r>
              <a:rPr lang="es-MX" dirty="0"/>
              <a:t> . . . .</a:t>
            </a:r>
            <a:endParaRPr lang="en-US" dirty="0"/>
          </a:p>
          <a:p>
            <a:pPr marL="0" indent="0">
              <a:buNone/>
            </a:pPr>
            <a:endParaRPr lang="es-MX" dirty="0" smtClean="0"/>
          </a:p>
          <a:p>
            <a:pPr marL="0" indent="0">
              <a:buNone/>
            </a:pPr>
            <a:r>
              <a:rPr lang="es-MX" dirty="0" smtClean="0"/>
              <a:t>Tilín</a:t>
            </a:r>
            <a:r>
              <a:rPr lang="es-MX" dirty="0"/>
              <a:t>, </a:t>
            </a:r>
            <a:r>
              <a:rPr lang="es-MX" dirty="0" err="1"/>
              <a:t>tilán</a:t>
            </a:r>
            <a:r>
              <a:rPr lang="es-MX" dirty="0"/>
              <a:t>, sopita de pan, </a:t>
            </a:r>
            <a:br>
              <a:rPr lang="es-MX" dirty="0"/>
            </a:br>
            <a:r>
              <a:rPr lang="es-MX" dirty="0"/>
              <a:t>allá viene Juan, comiéndose el pan, </a:t>
            </a:r>
            <a:br>
              <a:rPr lang="es-MX" dirty="0"/>
            </a:br>
            <a:r>
              <a:rPr lang="es-MX" dirty="0"/>
              <a:t>si no se lo dan, se echa a llorar.</a:t>
            </a:r>
            <a:endParaRPr lang="en-US" dirty="0"/>
          </a:p>
          <a:p>
            <a:pPr marL="0" indent="0">
              <a:buNone/>
            </a:pPr>
            <a:endParaRPr lang="en-US" dirty="0"/>
          </a:p>
        </p:txBody>
      </p:sp>
      <p:sp>
        <p:nvSpPr>
          <p:cNvPr id="4" name="Content Placeholder 3"/>
          <p:cNvSpPr>
            <a:spLocks noGrp="1"/>
          </p:cNvSpPr>
          <p:nvPr>
            <p:ph sz="half" idx="2"/>
          </p:nvPr>
        </p:nvSpPr>
        <p:spPr/>
        <p:txBody>
          <a:bodyPr>
            <a:normAutofit/>
          </a:bodyPr>
          <a:lstStyle/>
          <a:p>
            <a:pPr marL="0" indent="0">
              <a:buNone/>
            </a:pPr>
            <a:r>
              <a:rPr lang="es-MX" dirty="0" smtClean="0"/>
              <a:t>-Yo soy la viudita, la hija del Rey, </a:t>
            </a:r>
            <a:br>
              <a:rPr lang="es-MX" dirty="0" smtClean="0"/>
            </a:br>
            <a:r>
              <a:rPr lang="es-MX" dirty="0" smtClean="0"/>
              <a:t>me quiero casar y no encuentro con quién.</a:t>
            </a:r>
            <a:endParaRPr lang="en-US" dirty="0" smtClean="0"/>
          </a:p>
          <a:p>
            <a:pPr marL="0" indent="0">
              <a:buNone/>
            </a:pPr>
            <a:endParaRPr lang="es-MX" dirty="0" smtClean="0"/>
          </a:p>
          <a:p>
            <a:pPr marL="0" indent="0">
              <a:buNone/>
            </a:pPr>
            <a:r>
              <a:rPr lang="es-MX" dirty="0" smtClean="0"/>
              <a:t>-Pues siendo tan bella, no encuentras con quién, </a:t>
            </a:r>
            <a:br>
              <a:rPr lang="es-MX" dirty="0" smtClean="0"/>
            </a:br>
            <a:r>
              <a:rPr lang="es-MX" dirty="0" smtClean="0"/>
              <a:t>escoge a tu gusto que aquí tienes quién.</a:t>
            </a:r>
            <a:br>
              <a:rPr lang="es-MX" dirty="0" smtClean="0"/>
            </a:br>
            <a:r>
              <a:rPr lang="es-MX" dirty="0" smtClean="0"/>
              <a:t>-Contigo, sí, contigo, no </a:t>
            </a:r>
            <a:br>
              <a:rPr lang="es-MX" dirty="0" smtClean="0"/>
            </a:br>
            <a:r>
              <a:rPr lang="es-MX" dirty="0" smtClean="0"/>
              <a:t>contigo mi vida, me casaré yo.</a:t>
            </a:r>
            <a:endParaRPr lang="en-US" dirty="0" smtClean="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61936" y="543961"/>
            <a:ext cx="1705120" cy="1214195"/>
          </a:xfrm>
          <a:prstGeom prst="rect">
            <a:avLst/>
          </a:prstGeom>
        </p:spPr>
      </p:pic>
    </p:spTree>
    <p:extLst>
      <p:ext uri="{BB962C8B-B14F-4D97-AF65-F5344CB8AC3E}">
        <p14:creationId xmlns:p14="http://schemas.microsoft.com/office/powerpoint/2010/main" val="11174444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Republica</a:t>
            </a:r>
            <a:r>
              <a:rPr lang="en-US" dirty="0" smtClean="0"/>
              <a:t> </a:t>
            </a:r>
            <a:r>
              <a:rPr lang="en-US" dirty="0" err="1" smtClean="0"/>
              <a:t>Dominicana</a:t>
            </a:r>
            <a:endParaRPr lang="en-US" dirty="0"/>
          </a:p>
        </p:txBody>
      </p:sp>
      <p:sp>
        <p:nvSpPr>
          <p:cNvPr id="3" name="Content Placeholder 2"/>
          <p:cNvSpPr>
            <a:spLocks noGrp="1"/>
          </p:cNvSpPr>
          <p:nvPr>
            <p:ph idx="1"/>
          </p:nvPr>
        </p:nvSpPr>
        <p:spPr/>
        <p:txBody>
          <a:bodyPr/>
          <a:lstStyle/>
          <a:p>
            <a:pPr marL="0" indent="0">
              <a:buNone/>
            </a:pPr>
            <a:r>
              <a:rPr lang="es-MX" dirty="0"/>
              <a:t>Arroz con leche se quiere casar </a:t>
            </a:r>
            <a:br>
              <a:rPr lang="es-MX" dirty="0"/>
            </a:br>
            <a:r>
              <a:rPr lang="es-MX" dirty="0"/>
              <a:t>con una viudita de la capital, </a:t>
            </a:r>
            <a:br>
              <a:rPr lang="es-MX" dirty="0"/>
            </a:br>
            <a:r>
              <a:rPr lang="es-MX" dirty="0"/>
              <a:t>que sepa coser, que sepa bordar</a:t>
            </a:r>
            <a:br>
              <a:rPr lang="es-MX" dirty="0"/>
            </a:br>
            <a:r>
              <a:rPr lang="es-MX" dirty="0"/>
              <a:t>que ponga la aguja en su mismo lugar.</a:t>
            </a:r>
            <a:endParaRPr lang="en-US" dirty="0"/>
          </a:p>
          <a:p>
            <a:pPr marL="0" indent="0">
              <a:buNone/>
            </a:pPr>
            <a:r>
              <a:rPr lang="es-MX" dirty="0" err="1"/>
              <a:t>Tin</a:t>
            </a:r>
            <a:r>
              <a:rPr lang="es-MX" dirty="0"/>
              <a:t>, tan, sopita de pan, </a:t>
            </a:r>
            <a:br>
              <a:rPr lang="es-MX" dirty="0"/>
            </a:br>
            <a:r>
              <a:rPr lang="es-MX" dirty="0"/>
              <a:t>si no me dan café con pan,</a:t>
            </a:r>
            <a:br>
              <a:rPr lang="es-MX" dirty="0"/>
            </a:br>
            <a:r>
              <a:rPr lang="es-MX" dirty="0"/>
              <a:t>le saco la leva al sacristán.</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1673" y="1690688"/>
            <a:ext cx="4510340" cy="3078307"/>
          </a:xfrm>
          <a:prstGeom prst="rect">
            <a:avLst/>
          </a:prstGeom>
        </p:spPr>
      </p:pic>
    </p:spTree>
    <p:extLst>
      <p:ext uri="{BB962C8B-B14F-4D97-AF65-F5344CB8AC3E}">
        <p14:creationId xmlns:p14="http://schemas.microsoft.com/office/powerpoint/2010/main" val="28452863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Uruguay</a:t>
            </a:r>
            <a:endParaRPr lang="en-US" dirty="0"/>
          </a:p>
        </p:txBody>
      </p:sp>
      <p:sp>
        <p:nvSpPr>
          <p:cNvPr id="3" name="Content Placeholder 2"/>
          <p:cNvSpPr>
            <a:spLocks noGrp="1"/>
          </p:cNvSpPr>
          <p:nvPr>
            <p:ph idx="1"/>
          </p:nvPr>
        </p:nvSpPr>
        <p:spPr/>
        <p:txBody>
          <a:bodyPr/>
          <a:lstStyle/>
          <a:p>
            <a:pPr marL="0" indent="0">
              <a:buNone/>
            </a:pPr>
            <a:r>
              <a:rPr lang="es-MX" dirty="0"/>
              <a:t>Arroz con leche me quiero casar, </a:t>
            </a:r>
            <a:br>
              <a:rPr lang="es-MX" dirty="0"/>
            </a:br>
            <a:r>
              <a:rPr lang="es-MX" dirty="0"/>
              <a:t>con una niñita del barrio oriental, </a:t>
            </a:r>
            <a:br>
              <a:rPr lang="es-MX" dirty="0"/>
            </a:br>
            <a:r>
              <a:rPr lang="es-MX" dirty="0"/>
              <a:t>que sepa coser, que sepa bordar,</a:t>
            </a:r>
            <a:br>
              <a:rPr lang="es-MX" dirty="0"/>
            </a:br>
            <a:r>
              <a:rPr lang="es-MX" dirty="0"/>
              <a:t>que sepa hacer medias para un general.</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1573" y="1534679"/>
            <a:ext cx="3429000" cy="4324350"/>
          </a:xfrm>
          <a:prstGeom prst="rect">
            <a:avLst/>
          </a:prstGeom>
        </p:spPr>
      </p:pic>
    </p:spTree>
    <p:extLst>
      <p:ext uri="{BB962C8B-B14F-4D97-AF65-F5344CB8AC3E}">
        <p14:creationId xmlns:p14="http://schemas.microsoft.com/office/powerpoint/2010/main" val="26464524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Venezuela #1</a:t>
            </a:r>
            <a:endParaRPr lang="en-US" dirty="0"/>
          </a:p>
        </p:txBody>
      </p:sp>
      <p:sp>
        <p:nvSpPr>
          <p:cNvPr id="3" name="Content Placeholder 2"/>
          <p:cNvSpPr>
            <a:spLocks noGrp="1"/>
          </p:cNvSpPr>
          <p:nvPr>
            <p:ph idx="1"/>
          </p:nvPr>
        </p:nvSpPr>
        <p:spPr/>
        <p:txBody>
          <a:bodyPr/>
          <a:lstStyle/>
          <a:p>
            <a:pPr marL="0" indent="0">
              <a:buNone/>
            </a:pPr>
            <a:r>
              <a:rPr lang="es-MX" dirty="0"/>
              <a:t>Arroz con leche; me quiero casar </a:t>
            </a:r>
            <a:br>
              <a:rPr lang="es-MX" dirty="0"/>
            </a:br>
            <a:r>
              <a:rPr lang="es-MX" dirty="0"/>
              <a:t>con una mocita de la capital,</a:t>
            </a:r>
            <a:br>
              <a:rPr lang="es-MX" dirty="0"/>
            </a:br>
            <a:r>
              <a:rPr lang="es-MX" dirty="0" smtClean="0"/>
              <a:t>que </a:t>
            </a:r>
            <a:r>
              <a:rPr lang="es-MX" dirty="0"/>
              <a:t>sepa coser, que sepa bordar, </a:t>
            </a:r>
            <a:br>
              <a:rPr lang="es-MX" dirty="0"/>
            </a:br>
            <a:r>
              <a:rPr lang="es-MX" dirty="0"/>
              <a:t>que ponga la mesa en su santo lugar</a:t>
            </a:r>
            <a:r>
              <a:rPr lang="es-MX" dirty="0" smtClean="0"/>
              <a:t>.</a:t>
            </a:r>
          </a:p>
          <a:p>
            <a:pPr marL="0" indent="0">
              <a:buNone/>
            </a:pPr>
            <a:endParaRPr lang="en-US" dirty="0"/>
          </a:p>
          <a:p>
            <a:pPr marL="0" indent="0">
              <a:buNone/>
            </a:pPr>
            <a:r>
              <a:rPr lang="es-MX" dirty="0"/>
              <a:t>—Yo soy la viudita, la hija del rey, </a:t>
            </a:r>
            <a:br>
              <a:rPr lang="es-MX" dirty="0"/>
            </a:br>
            <a:r>
              <a:rPr lang="es-MX" dirty="0"/>
              <a:t>me quiero casar y no encuentro con quien.</a:t>
            </a:r>
            <a:br>
              <a:rPr lang="es-MX" dirty="0"/>
            </a:br>
            <a:r>
              <a:rPr lang="es-MX" dirty="0"/>
              <a:t>—Pues siendo tan bella y no hallas con quien,</a:t>
            </a:r>
            <a:br>
              <a:rPr lang="es-MX" dirty="0"/>
            </a:br>
            <a:r>
              <a:rPr lang="es-MX" dirty="0"/>
              <a:t>elige a tu gusto que aquí tienes cien.</a:t>
            </a:r>
            <a:endParaRPr lang="en-US" dirty="0"/>
          </a:p>
          <a:p>
            <a:pPr marL="0" indent="0">
              <a:buNone/>
            </a:pPr>
            <a:endParaRPr lang="en-US" dirty="0" smtClean="0"/>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9782" y="1324818"/>
            <a:ext cx="3417870" cy="2969862"/>
          </a:xfrm>
          <a:prstGeom prst="rect">
            <a:avLst/>
          </a:prstGeom>
        </p:spPr>
      </p:pic>
    </p:spTree>
    <p:extLst>
      <p:ext uri="{BB962C8B-B14F-4D97-AF65-F5344CB8AC3E}">
        <p14:creationId xmlns:p14="http://schemas.microsoft.com/office/powerpoint/2010/main" val="8021200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Venezuela #2</a:t>
            </a:r>
            <a:endParaRPr lang="en-US" dirty="0"/>
          </a:p>
        </p:txBody>
      </p:sp>
      <p:sp>
        <p:nvSpPr>
          <p:cNvPr id="3" name="Content Placeholder 2"/>
          <p:cNvSpPr>
            <a:spLocks noGrp="1"/>
          </p:cNvSpPr>
          <p:nvPr>
            <p:ph idx="1"/>
          </p:nvPr>
        </p:nvSpPr>
        <p:spPr/>
        <p:txBody>
          <a:bodyPr/>
          <a:lstStyle/>
          <a:p>
            <a:pPr marL="0" indent="0">
              <a:buNone/>
            </a:pPr>
            <a:r>
              <a:rPr lang="es-MX" dirty="0" smtClean="0"/>
              <a:t>Arroz con coco, me quiero casar,</a:t>
            </a:r>
            <a:br>
              <a:rPr lang="es-MX" dirty="0" smtClean="0"/>
            </a:br>
            <a:r>
              <a:rPr lang="es-MX" dirty="0" smtClean="0"/>
              <a:t>con una viudita de la capital, </a:t>
            </a:r>
            <a:br>
              <a:rPr lang="es-MX" dirty="0" smtClean="0"/>
            </a:br>
            <a:r>
              <a:rPr lang="es-MX" dirty="0" smtClean="0"/>
              <a:t>que sepa coser, que sepa bordar,</a:t>
            </a:r>
            <a:br>
              <a:rPr lang="es-MX" dirty="0" smtClean="0"/>
            </a:br>
            <a:r>
              <a:rPr lang="es-MX" dirty="0" smtClean="0"/>
              <a:t>que ponga la mesa en su santo lugar.</a:t>
            </a:r>
            <a:endParaRPr lang="en-US" dirty="0" smtClean="0"/>
          </a:p>
          <a:p>
            <a:pPr marL="0" indent="0">
              <a:buNone/>
            </a:pPr>
            <a:r>
              <a:rPr lang="es-MX" dirty="0" smtClean="0"/>
              <a:t>—Contigo, sí, contigo, no,</a:t>
            </a:r>
            <a:br>
              <a:rPr lang="es-MX" dirty="0" smtClean="0"/>
            </a:br>
            <a:r>
              <a:rPr lang="es-MX" dirty="0" smtClean="0"/>
              <a:t>contigo, mi vida, me casaré yo.</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7346" y="1439025"/>
            <a:ext cx="3048000" cy="4053840"/>
          </a:xfrm>
          <a:prstGeom prst="rect">
            <a:avLst/>
          </a:prstGeom>
        </p:spPr>
      </p:pic>
    </p:spTree>
    <p:extLst>
      <p:ext uri="{BB962C8B-B14F-4D97-AF65-F5344CB8AC3E}">
        <p14:creationId xmlns:p14="http://schemas.microsoft.com/office/powerpoint/2010/main" val="15721431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Zacatecas</a:t>
            </a:r>
            <a:endParaRPr lang="en-US" dirty="0"/>
          </a:p>
        </p:txBody>
      </p:sp>
      <p:sp>
        <p:nvSpPr>
          <p:cNvPr id="3" name="Content Placeholder 2"/>
          <p:cNvSpPr>
            <a:spLocks noGrp="1"/>
          </p:cNvSpPr>
          <p:nvPr>
            <p:ph sz="half" idx="1"/>
          </p:nvPr>
        </p:nvSpPr>
        <p:spPr/>
        <p:txBody>
          <a:bodyPr>
            <a:normAutofit fontScale="85000" lnSpcReduction="10000"/>
          </a:bodyPr>
          <a:lstStyle/>
          <a:p>
            <a:pPr marL="0" indent="0">
              <a:buNone/>
            </a:pPr>
            <a:r>
              <a:rPr lang="es-MX" dirty="0"/>
              <a:t>Yo soy la viudita de Santa Isabel</a:t>
            </a:r>
            <a:endParaRPr lang="en-US" dirty="0"/>
          </a:p>
          <a:p>
            <a:pPr marL="0" indent="0">
              <a:buNone/>
            </a:pPr>
            <a:r>
              <a:rPr lang="es-MX" dirty="0"/>
              <a:t>me quiero casar y no hallo con quien. </a:t>
            </a:r>
            <a:endParaRPr lang="es-MX" dirty="0" smtClean="0"/>
          </a:p>
          <a:p>
            <a:pPr marL="0" indent="0">
              <a:buNone/>
            </a:pPr>
            <a:r>
              <a:rPr lang="es-MX" dirty="0" smtClean="0"/>
              <a:t>El </a:t>
            </a:r>
            <a:r>
              <a:rPr lang="es-MX" dirty="0"/>
              <a:t>mozo del cura me mandó un papel </a:t>
            </a:r>
            <a:endParaRPr lang="es-MX" dirty="0" smtClean="0"/>
          </a:p>
          <a:p>
            <a:pPr marL="0" indent="0">
              <a:buNone/>
            </a:pPr>
            <a:r>
              <a:rPr lang="es-MX" dirty="0" smtClean="0"/>
              <a:t>y </a:t>
            </a:r>
            <a:r>
              <a:rPr lang="es-MX" dirty="0"/>
              <a:t>yo le mandé otro con Santa Isabel		</a:t>
            </a:r>
            <a:endParaRPr lang="en-US" dirty="0"/>
          </a:p>
          <a:p>
            <a:pPr marL="0" indent="0">
              <a:buNone/>
            </a:pPr>
            <a:r>
              <a:rPr lang="es-MX" dirty="0"/>
              <a:t>Mi madre lo supo que palos me dio, </a:t>
            </a:r>
            <a:endParaRPr lang="es-MX" dirty="0" smtClean="0"/>
          </a:p>
          <a:p>
            <a:pPr marL="0" indent="0">
              <a:buNone/>
            </a:pPr>
            <a:r>
              <a:rPr lang="es-MX" dirty="0" smtClean="0"/>
              <a:t>malhaya </a:t>
            </a:r>
            <a:r>
              <a:rPr lang="es-MX" dirty="0"/>
              <a:t>sea el hombre que me enamoró. </a:t>
            </a:r>
            <a:endParaRPr lang="es-MX" dirty="0" smtClean="0"/>
          </a:p>
          <a:p>
            <a:pPr marL="0" indent="0">
              <a:buNone/>
            </a:pPr>
            <a:r>
              <a:rPr lang="es-MX" dirty="0" smtClean="0"/>
              <a:t>Me </a:t>
            </a:r>
            <a:r>
              <a:rPr lang="es-MX" dirty="0"/>
              <a:t>gusta la leche me gusta el pastel	 </a:t>
            </a:r>
            <a:endParaRPr lang="es-MX" dirty="0" smtClean="0"/>
          </a:p>
          <a:p>
            <a:pPr marL="0" indent="0">
              <a:buNone/>
            </a:pPr>
            <a:r>
              <a:rPr lang="es-MX" dirty="0" smtClean="0"/>
              <a:t>pero </a:t>
            </a:r>
            <a:r>
              <a:rPr lang="es-MX" dirty="0"/>
              <a:t>más me gustan los ojos de </a:t>
            </a:r>
            <a:r>
              <a:rPr lang="es-MX" dirty="0" smtClean="0"/>
              <a:t>usted</a:t>
            </a:r>
            <a:endParaRPr lang="en-US" dirty="0"/>
          </a:p>
        </p:txBody>
      </p:sp>
      <p:sp>
        <p:nvSpPr>
          <p:cNvPr id="4" name="Content Placeholder 3"/>
          <p:cNvSpPr>
            <a:spLocks noGrp="1"/>
          </p:cNvSpPr>
          <p:nvPr>
            <p:ph sz="half" idx="2"/>
          </p:nvPr>
        </p:nvSpPr>
        <p:spPr/>
        <p:txBody>
          <a:bodyPr>
            <a:normAutofit fontScale="85000" lnSpcReduction="10000"/>
          </a:bodyPr>
          <a:lstStyle/>
          <a:p>
            <a:pPr marL="0" indent="0">
              <a:buNone/>
            </a:pPr>
            <a:r>
              <a:rPr lang="es-MX" dirty="0" smtClean="0"/>
              <a:t>Me gusta el zapato que usa el pato </a:t>
            </a:r>
          </a:p>
          <a:p>
            <a:pPr marL="0" indent="0">
              <a:buNone/>
            </a:pPr>
            <a:r>
              <a:rPr lang="es-MX" dirty="0" smtClean="0"/>
              <a:t>pero más me gustan los ojos del gato. </a:t>
            </a:r>
          </a:p>
          <a:p>
            <a:pPr marL="0" indent="0">
              <a:buNone/>
            </a:pPr>
            <a:r>
              <a:rPr lang="es-MX" dirty="0" smtClean="0"/>
              <a:t>Contigo sí contigo no. Contigo mi vida me casaré yo</a:t>
            </a:r>
            <a:endParaRPr lang="en-US"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5477" y="3357996"/>
            <a:ext cx="2519796" cy="3124547"/>
          </a:xfrm>
          <a:prstGeom prst="rect">
            <a:avLst/>
          </a:prstGeom>
        </p:spPr>
      </p:pic>
    </p:spTree>
    <p:extLst>
      <p:ext uri="{BB962C8B-B14F-4D97-AF65-F5344CB8AC3E}">
        <p14:creationId xmlns:p14="http://schemas.microsoft.com/office/powerpoint/2010/main" val="174174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3068</TotalTime>
  <Words>1543</Words>
  <Application>Microsoft Office PowerPoint</Application>
  <PresentationFormat>Widescreen</PresentationFormat>
  <Paragraphs>298</Paragraphs>
  <Slides>38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Andalus</vt:lpstr>
      <vt:lpstr>Arial</vt:lpstr>
      <vt:lpstr>Calibri</vt:lpstr>
      <vt:lpstr>Calibri Light</vt:lpstr>
      <vt:lpstr>Times New Roman</vt:lpstr>
      <vt:lpstr>Office Theme</vt:lpstr>
      <vt:lpstr>Arroz con leche… viaja el mundo</vt:lpstr>
      <vt:lpstr>Discussion Questions</vt:lpstr>
      <vt:lpstr>PowerPoint Presentation</vt:lpstr>
      <vt:lpstr>Culture in California Common Core State Standards</vt:lpstr>
      <vt:lpstr>Reading Standards for Literature K-5</vt:lpstr>
      <vt:lpstr>Standard 10: Range, Quality, and Complexity of Student Reading K-12</vt:lpstr>
      <vt:lpstr>Parte I. Estudiando la canción</vt:lpstr>
      <vt:lpstr>Melodia #1</vt:lpstr>
      <vt:lpstr>Melodia #2</vt:lpstr>
      <vt:lpstr>PowerPoint Presentation</vt:lpstr>
      <vt:lpstr>PowerPoint Presentation</vt:lpstr>
      <vt:lpstr>PowerPoint Presentation</vt:lpstr>
      <vt:lpstr>Vocabulario #1</vt:lpstr>
      <vt:lpstr>Vocabulario #2</vt:lpstr>
      <vt:lpstr>Vocabulario #3</vt:lpstr>
      <vt:lpstr>Vocabulario #4</vt:lpstr>
      <vt:lpstr>PowerPoint Presentation</vt:lpstr>
      <vt:lpstr>Sinónimos</vt:lpstr>
      <vt:lpstr>Resources</vt:lpstr>
      <vt:lpstr>YouTube Videos with Arroz con leche</vt:lpstr>
      <vt:lpstr>Books with Arroz con leche</vt:lpstr>
      <vt:lpstr>Recordings of Arroz con leche / La viudita</vt:lpstr>
      <vt:lpstr>Copies of version of Arroz con leche from around the world </vt:lpstr>
      <vt:lpstr>Argentina</vt:lpstr>
      <vt:lpstr>California</vt:lpstr>
      <vt:lpstr>Chile</vt:lpstr>
      <vt:lpstr>Colombia #1</vt:lpstr>
      <vt:lpstr>Colombia #2</vt:lpstr>
      <vt:lpstr>Cuba</vt:lpstr>
      <vt:lpstr>España</vt:lpstr>
      <vt:lpstr>Guatemala</vt:lpstr>
      <vt:lpstr>Norte de Santander</vt:lpstr>
      <vt:lpstr>Puerto Rico</vt:lpstr>
      <vt:lpstr>Republica Dominicana</vt:lpstr>
      <vt:lpstr>Uruguay</vt:lpstr>
      <vt:lpstr>Venezuela #1</vt:lpstr>
      <vt:lpstr>Venezuela #2</vt:lpstr>
      <vt:lpstr>Zacatecas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Arroz con leche</dc:title>
  <dc:creator>Stanley Lucero</dc:creator>
  <cp:lastModifiedBy>Stanley Lucero</cp:lastModifiedBy>
  <cp:revision>59</cp:revision>
  <dcterms:created xsi:type="dcterms:W3CDTF">2014-06-12T13:48:18Z</dcterms:created>
  <dcterms:modified xsi:type="dcterms:W3CDTF">2014-06-14T17:51:51Z</dcterms:modified>
</cp:coreProperties>
</file>